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41"/>
  </p:notesMasterIdLst>
  <p:sldIdLst>
    <p:sldId id="256" r:id="rId2"/>
    <p:sldId id="1242" r:id="rId3"/>
    <p:sldId id="261" r:id="rId4"/>
    <p:sldId id="263" r:id="rId5"/>
    <p:sldId id="265" r:id="rId6"/>
    <p:sldId id="267" r:id="rId7"/>
    <p:sldId id="268" r:id="rId8"/>
    <p:sldId id="269" r:id="rId9"/>
    <p:sldId id="270" r:id="rId10"/>
    <p:sldId id="1239" r:id="rId11"/>
    <p:sldId id="273" r:id="rId12"/>
    <p:sldId id="274" r:id="rId13"/>
    <p:sldId id="276" r:id="rId14"/>
    <p:sldId id="277" r:id="rId15"/>
    <p:sldId id="278" r:id="rId16"/>
    <p:sldId id="280" r:id="rId17"/>
    <p:sldId id="282" r:id="rId18"/>
    <p:sldId id="284" r:id="rId19"/>
    <p:sldId id="287" r:id="rId20"/>
    <p:sldId id="288" r:id="rId21"/>
    <p:sldId id="289" r:id="rId22"/>
    <p:sldId id="293" r:id="rId23"/>
    <p:sldId id="295" r:id="rId24"/>
    <p:sldId id="1432" r:id="rId25"/>
    <p:sldId id="1245" r:id="rId26"/>
    <p:sldId id="1253" r:id="rId27"/>
    <p:sldId id="1417" r:id="rId28"/>
    <p:sldId id="1418" r:id="rId29"/>
    <p:sldId id="1419" r:id="rId30"/>
    <p:sldId id="1247" r:id="rId31"/>
    <p:sldId id="1369" r:id="rId32"/>
    <p:sldId id="1422" r:id="rId33"/>
    <p:sldId id="1423" r:id="rId34"/>
    <p:sldId id="1424" r:id="rId35"/>
    <p:sldId id="1425" r:id="rId36"/>
    <p:sldId id="1426" r:id="rId37"/>
    <p:sldId id="1427" r:id="rId38"/>
    <p:sldId id="1431" r:id="rId39"/>
    <p:sldId id="1240" r:id="rId40"/>
  </p:sldIdLst>
  <p:sldSz cx="9144000" cy="5143500" type="screen16x9"/>
  <p:notesSz cx="6858000" cy="9144000"/>
  <p:embeddedFontLst>
    <p:embeddedFont>
      <p:font typeface="Euclid Flex Medium" panose="020B0600030000000000" pitchFamily="34" charset="0"/>
      <p:regular r:id="rId42"/>
      <p:italic r:id="rId43"/>
    </p:embeddedFont>
    <p:embeddedFont>
      <p:font typeface="Euclid Flex SemiBold" panose="020B0704000000000000" charset="0"/>
      <p:bold r:id="rId44"/>
      <p:boldItalic r:id="rId45"/>
    </p:embeddedFont>
    <p:embeddedFont>
      <p:font typeface="Inter" panose="020B0604020202020204" charset="0"/>
      <p:regular r:id="rId46"/>
      <p:bold r:id="rId47"/>
    </p:embeddedFont>
    <p:embeddedFont>
      <p:font typeface="Inter SemiBold" panose="020B0604020202020204" charset="0"/>
      <p:regular r:id="rId48"/>
      <p:bold r:id="rId49"/>
    </p:embeddedFont>
    <p:embeddedFont>
      <p:font typeface="Open Sans" panose="020B0606030504020204" pitchFamily="34" charset="0"/>
      <p:regular r:id="rId50"/>
      <p:bold r:id="rId51"/>
      <p:italic r:id="rId52"/>
      <p:boldItalic r:id="rId53"/>
    </p:embeddedFont>
    <p:embeddedFont>
      <p:font typeface="Open Sans SemiBold" panose="020B0706030804020204" pitchFamily="34"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4" autoAdjust="0"/>
  </p:normalViewPr>
  <p:slideViewPr>
    <p:cSldViewPr snapToGrid="0">
      <p:cViewPr varScale="1">
        <p:scale>
          <a:sx n="129" d="100"/>
          <a:sy n="129" d="100"/>
        </p:scale>
        <p:origin x="51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100" dirty="0"/>
              <a:t> </a:t>
            </a:r>
            <a:r>
              <a:rPr lang="fr-FR" sz="1100" dirty="0"/>
              <a:t>« Un évènement vu d’un point de vue donne une impression. Vu d’un différent point de vue, il peut donner une impression bien différente. Mais ce n’est qu’en voyant l’image entière que l’on peut vraiment comprendre ce qui passe. »</a:t>
            </a:r>
            <a:endParaRPr lang="de-CH" sz="1100" dirty="0"/>
          </a:p>
          <a:p>
            <a:pPr marL="0" lvl="0" indent="0" algn="l" rtl="0">
              <a:spcBef>
                <a:spcPts val="0"/>
              </a:spcBef>
              <a:spcAft>
                <a:spcPts val="0"/>
              </a:spcAft>
              <a:buNone/>
            </a:pPr>
            <a:endParaRPr sz="1050" dirty="0">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dirty="0">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dirty="0">
                <a:latin typeface="Inter"/>
                <a:ea typeface="Inter"/>
                <a:cs typeface="Inter"/>
                <a:sym typeface="Inter"/>
              </a:rPr>
              <a:t>Une fois le profil personnel rempli, chaque élève découvrira les cinq Champions </a:t>
            </a:r>
            <a:r>
              <a:rPr lang="fr-FR" dirty="0" err="1">
                <a:latin typeface="Inter"/>
                <a:ea typeface="Inter"/>
                <a:cs typeface="Inter"/>
                <a:sym typeface="Inter"/>
              </a:rPr>
              <a:t>WorldSkills</a:t>
            </a:r>
            <a:r>
              <a:rPr lang="fr-FR" dirty="0">
                <a:latin typeface="Inter"/>
                <a:ea typeface="Inter"/>
                <a:cs typeface="Inter"/>
                <a:sym typeface="Inter"/>
              </a:rPr>
              <a:t> France avec lesquelles ils partagent le plus de forces et de rôles professionnels préférés. Tous ces champions participeront à la Compétition mondiale des métiers à Lyon en septembre. Nous allons maintenant explorer ces Champions et je vous invite à …​</a:t>
            </a: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définir le nombre, le mix et la manière de découvrir les champions.</a:t>
            </a:r>
            <a:endParaRPr i="1" dirty="0">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6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dirty="0">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Je prie celui ou celle d'entre vous qui ont recommandé la vidéo de décrire brièvement pourquoi ils l'ont fait. ​</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endParaRPr lang="en"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Pour les niveaux 2 et </a:t>
            </a:r>
            <a:r>
              <a:rPr lang="en" i="1" dirty="0">
                <a:highlight>
                  <a:srgbClr val="B6D7A8"/>
                </a:highlight>
                <a:latin typeface="Inter"/>
                <a:ea typeface="Inter"/>
                <a:cs typeface="Inter"/>
                <a:sym typeface="Inter"/>
              </a:rPr>
              <a:t>3</a:t>
            </a:r>
            <a:r>
              <a:rPr lang="en" i="1" dirty="0">
                <a:latin typeface="Inter"/>
                <a:ea typeface="Inter"/>
                <a:cs typeface="Inter"/>
                <a:sym typeface="Inter"/>
              </a:rPr>
              <a:t>, l’élément suivant peut être discuté :​</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dirty="0">
              <a:latin typeface="Inter"/>
              <a:ea typeface="Inter"/>
              <a:cs typeface="Inter"/>
              <a:sym typeface="Inter"/>
            </a:endParaRPr>
          </a:p>
          <a:p>
            <a:pPr marL="0" lvl="0" indent="0" algn="l" rtl="0">
              <a:spcBef>
                <a:spcPts val="1000"/>
              </a:spcBef>
              <a:spcAft>
                <a:spcPts val="0"/>
              </a:spcAft>
              <a:buNone/>
            </a:pPr>
            <a:r>
              <a:rPr lang="en" dirty="0">
                <a:latin typeface="Inter"/>
                <a:ea typeface="Inter"/>
                <a:cs typeface="Inter"/>
                <a:sym typeface="Inter"/>
              </a:rPr>
              <a:t>Gardez toujours cela en tête ! Chaque être humain a son propre jeu des forces qui le rend unique.</a:t>
            </a:r>
            <a:endParaRPr dirty="0">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887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22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Note : Pour permettre une observation sur place, le choix des cinq métiers doit se faire parmi les métiers en compétition ou en démonstration. L’équipe de France est engagée dans 59 des 64 métiers présents à Lyon.</a:t>
            </a:r>
            <a:endParaRPr lang="fr-FR" dirty="0"/>
          </a:p>
        </p:txBody>
      </p:sp>
    </p:spTree>
    <p:extLst>
      <p:ext uri="{BB962C8B-B14F-4D97-AF65-F5344CB8AC3E}">
        <p14:creationId xmlns:p14="http://schemas.microsoft.com/office/powerpoint/2010/main" val="1068443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defTabSz="955612">
              <a:buNone/>
              <a:defRPr/>
            </a:pPr>
            <a:r>
              <a:rPr lang="fr-FR" sz="1300" dirty="0">
                <a:solidFill>
                  <a:srgbClr val="7030A0"/>
                </a:solidFill>
                <a:latin typeface="Inter" panose="020B0604020202020204" charset="0"/>
                <a:ea typeface="Inter" panose="020B0604020202020204" charset="0"/>
                <a:cs typeface="+mn-lt"/>
              </a:rPr>
              <a:t>Les pages Internet des </a:t>
            </a:r>
            <a:r>
              <a:rPr lang="fr-FR" sz="1300" b="1" dirty="0">
                <a:solidFill>
                  <a:srgbClr val="7030A0"/>
                </a:solidFill>
                <a:latin typeface="Inter" panose="020B0604020202020204" charset="0"/>
                <a:ea typeface="Inter" panose="020B0604020202020204" charset="0"/>
                <a:cs typeface="+mn-lt"/>
              </a:rPr>
              <a:t>Champions de WorldSkills France </a:t>
            </a:r>
            <a:r>
              <a:rPr lang="fr-FR" sz="1300" dirty="0">
                <a:solidFill>
                  <a:srgbClr val="7030A0"/>
                </a:solidFill>
                <a:latin typeface="Inter" panose="020B0604020202020204" charset="0"/>
                <a:ea typeface="Inter" panose="020B0604020202020204" charset="0"/>
                <a:cs typeface="+mn-lt"/>
              </a:rPr>
              <a:t>et des </a:t>
            </a:r>
            <a:r>
              <a:rPr lang="fr-FR" sz="1300" b="1" dirty="0" err="1">
                <a:solidFill>
                  <a:srgbClr val="7030A0"/>
                </a:solidFill>
                <a:latin typeface="Inter" panose="020B0604020202020204" charset="0"/>
                <a:ea typeface="Inter" panose="020B0604020202020204" charset="0"/>
                <a:cs typeface="+mn-lt"/>
              </a:rPr>
              <a:t>Skills</a:t>
            </a:r>
            <a:r>
              <a:rPr lang="fr-FR" sz="1300" b="1" dirty="0">
                <a:solidFill>
                  <a:srgbClr val="7030A0"/>
                </a:solidFill>
                <a:latin typeface="Inter" panose="020B0604020202020204" charset="0"/>
                <a:ea typeface="Inter" panose="020B0604020202020204" charset="0"/>
                <a:cs typeface="+mn-lt"/>
              </a:rPr>
              <a:t> de WorldSkills 2024 </a:t>
            </a:r>
            <a:r>
              <a:rPr lang="fr-FR" sz="1300" dirty="0">
                <a:solidFill>
                  <a:srgbClr val="7030A0"/>
                </a:solidFill>
                <a:latin typeface="Inter" panose="020B0604020202020204" charset="0"/>
                <a:ea typeface="Inter" panose="020B0604020202020204" charset="0"/>
                <a:cs typeface="+mn-lt"/>
              </a:rPr>
              <a:t>sont d'excellentes sources d'information pour étudier les métiers en compétition.</a:t>
            </a:r>
          </a:p>
          <a:p>
            <a:pPr marL="158750" indent="0" defTabSz="955612">
              <a:buNone/>
              <a:defRPr/>
            </a:pPr>
            <a:endParaRPr lang="de-CH" i="1" dirty="0">
              <a:latin typeface="Inter" panose="020B0604020202020204" charset="0"/>
              <a:ea typeface="Inter" panose="020B0604020202020204" charset="0"/>
            </a:endParaRPr>
          </a:p>
          <a:p>
            <a:pPr marL="158750" indent="0" defTabSz="955612">
              <a:buNone/>
              <a:defRPr/>
            </a:pPr>
            <a:r>
              <a:rPr lang="de-CH" i="1" dirty="0">
                <a:latin typeface="Inter" panose="020B0604020202020204" charset="0"/>
                <a:ea typeface="Inter" panose="020B0604020202020204" charset="0"/>
              </a:rPr>
              <a:t>Note: En cliquant sur les images des pages Internet vous pouvez accéder à la page respective (si vous avez une connexion Internet).</a:t>
            </a:r>
          </a:p>
          <a:p>
            <a:pPr marL="158750" indent="0" defTabSz="955612">
              <a:buNone/>
              <a:defRPr/>
            </a:pPr>
            <a:r>
              <a:rPr lang="de-CH" sz="1300" b="1" i="1" dirty="0">
                <a:latin typeface="Inter" panose="020B0604020202020204" charset="0"/>
                <a:ea typeface="Inter" panose="020B0604020202020204" charset="0"/>
              </a:rPr>
              <a:t>https://www.champions.worldskills-france.org/decouvrez-nos-champions</a:t>
            </a:r>
          </a:p>
          <a:p>
            <a:pPr marL="158750" indent="0">
              <a:buNone/>
            </a:pPr>
            <a:r>
              <a:rPr lang="de-CH" sz="1300" b="1" i="1" dirty="0">
                <a:latin typeface="Inter" panose="020B0604020202020204" charset="0"/>
                <a:ea typeface="Inter" panose="020B0604020202020204" charset="0"/>
              </a:rPr>
              <a:t>https://worldskills2024.com/skills/</a:t>
            </a:r>
            <a:endParaRPr lang="de-CH" i="1" dirty="0">
              <a:latin typeface="Inter" panose="020B0604020202020204" charset="0"/>
              <a:ea typeface="Inter" panose="020B060402020202020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844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Vous avez choisis cinq métiers que vous aimeriez découvrir à la Compétition </a:t>
            </a:r>
            <a:r>
              <a:rPr lang="fr-FR" i="0" dirty="0" err="1">
                <a:highlight>
                  <a:srgbClr val="FF00FF"/>
                </a:highlight>
                <a:latin typeface="Inter"/>
                <a:ea typeface="Inter"/>
                <a:cs typeface="Inter"/>
                <a:sym typeface="Inter"/>
              </a:rPr>
              <a:t>WorldSkills</a:t>
            </a:r>
            <a:r>
              <a:rPr lang="fr-FR" i="0" dirty="0">
                <a:highlight>
                  <a:srgbClr val="FF00FF"/>
                </a:highlight>
                <a:latin typeface="Inter"/>
                <a:ea typeface="Inter"/>
                <a:cs typeface="Inter"/>
                <a:sym typeface="Inter"/>
              </a:rPr>
              <a:t> Lyon 2024. Merci de renseigner ces métiers en suivant la procédure proposée sur cette diapositive.​</a:t>
            </a:r>
          </a:p>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Une fois que avez renseigné ces cinq métiers, ils apparaîtront sur votre page Internet personnelle. </a:t>
            </a:r>
          </a:p>
        </p:txBody>
      </p:sp>
    </p:spTree>
    <p:extLst>
      <p:ext uri="{BB962C8B-B14F-4D97-AF65-F5344CB8AC3E}">
        <p14:creationId xmlns:p14="http://schemas.microsoft.com/office/powerpoint/2010/main" val="137615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Sur votre page Internet vous pouvez maintenant télécharger votre fiche portrait et une feuille de route personnelle de la Compétition. Avec le QR code vous pouvez accéder au site de la billetterie de la Compétition et obtenir gratuitement des billets pour vous et vos parents (ou amis ou famille) et par exemple visiter encore une fois la Compétition le samedi. Vous pourrez alors découvrir les métiers que vous ne pourrez observer lors de notre visite avec la classe. </a:t>
            </a:r>
            <a:endParaRPr i="0" dirty="0">
              <a:latin typeface="Inter"/>
              <a:ea typeface="Inter"/>
              <a:cs typeface="Inter"/>
              <a:sym typeface="Inter"/>
            </a:endParaRPr>
          </a:p>
        </p:txBody>
      </p:sp>
    </p:spTree>
    <p:extLst>
      <p:ext uri="{BB962C8B-B14F-4D97-AF65-F5344CB8AC3E}">
        <p14:creationId xmlns:p14="http://schemas.microsoft.com/office/powerpoint/2010/main" val="29982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Introduisez la définition d’aptitude dans le sens large du terme, pour donner plus de flexibilité aux élèves lors de la découverte des Champions et des métiers et de leurs ressources personnelles.</a:t>
            </a:r>
            <a:endParaRPr dirty="0"/>
          </a:p>
        </p:txBody>
      </p:sp>
    </p:spTree>
    <p:extLst>
      <p:ext uri="{BB962C8B-B14F-4D97-AF65-F5344CB8AC3E}">
        <p14:creationId xmlns:p14="http://schemas.microsoft.com/office/powerpoint/2010/main" val="3518609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fr-FR" dirty="0"/>
              <a:t>Pour les </a:t>
            </a:r>
            <a:r>
              <a:rPr lang="fr-FR" i="0" dirty="0"/>
              <a:t>X</a:t>
            </a:r>
            <a:r>
              <a:rPr lang="fr-FR" dirty="0"/>
              <a:t> métiers que vous allez visiter et que vous retrouvez sur la feuille de route de votre groupe, je vous demande de vous préparer comme suit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dirty="0"/>
              <a:t>Cliquez sur la page Internet https://worldskills2024.com/skills/ </a:t>
            </a:r>
            <a:r>
              <a:rPr lang="fr-FR" i="1" dirty="0"/>
              <a:t>(vous pouvez aussi cliquer sur la présentation) </a:t>
            </a:r>
            <a:r>
              <a:rPr lang="fr-FR" i="0" dirty="0"/>
              <a:t>et cherchez ces métiers.</a:t>
            </a:r>
          </a:p>
          <a:p>
            <a:pPr marL="171450" indent="-171450"/>
            <a:r>
              <a:rPr lang="fr-FR" i="0" dirty="0"/>
              <a:t>En option : Lisez </a:t>
            </a:r>
            <a:r>
              <a:rPr lang="fr-FR" sz="1200" dirty="0">
                <a:ea typeface="+mn-lt"/>
                <a:cs typeface="+mn-lt"/>
              </a:rPr>
              <a:t>une description détaillée des métiers sous forme de « Fiche Métier » à télécharger.</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5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B1B4-8BF7-CFDD-B6DE-5F4609D077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C0402A-9FA9-DB1B-088E-4C5C558D6FC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2EEAE86-1657-3A84-4DFB-F934B2EBDE39}"/>
              </a:ext>
            </a:extLst>
          </p:cNvPr>
          <p:cNvSpPr>
            <a:spLocks noGrp="1"/>
          </p:cNvSpPr>
          <p:nvPr>
            <p:ph type="body" idx="1"/>
          </p:nvPr>
        </p:nvSpPr>
        <p:spPr/>
        <p:txBody>
          <a:bodyPr/>
          <a:lstStyle/>
          <a:p>
            <a:pPr marL="171450" indent="-171450">
              <a:buFont typeface="Arial" panose="020B0604020202020204" pitchFamily="34" charset="0"/>
              <a:buChar char="•"/>
            </a:pPr>
            <a:r>
              <a:rPr lang="fr-FR" dirty="0"/>
              <a:t>La première page de la Fiche Métier explique en quelques mots le métier, les formations, les évolutions possibles et propose des liens pour consulter des informations complémentaires.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La deuxième page présente pour les 54 métiers avec un participant français à la Compétition WorldSkills 2024, le témoignage d'</a:t>
            </a:r>
            <a:r>
              <a:rPr lang="fr-FR" dirty="0" err="1"/>
              <a:t>un•e</a:t>
            </a:r>
            <a:r>
              <a:rPr lang="fr-FR" dirty="0"/>
              <a:t> </a:t>
            </a:r>
            <a:r>
              <a:rPr lang="fr-FR" dirty="0" err="1"/>
              <a:t>champion•ne</a:t>
            </a:r>
            <a:r>
              <a:rPr lang="fr-FR" dirty="0"/>
              <a:t> ou d'</a:t>
            </a:r>
            <a:r>
              <a:rPr lang="fr-FR" dirty="0" err="1"/>
              <a:t>un•e</a:t>
            </a:r>
            <a:r>
              <a:rPr lang="fr-FR" dirty="0"/>
              <a:t> </a:t>
            </a:r>
            <a:r>
              <a:rPr lang="fr-FR" dirty="0" err="1"/>
              <a:t>expert•e</a:t>
            </a:r>
            <a:r>
              <a:rPr lang="fr-FR" dirty="0"/>
              <a:t> métier WorldSkills France et explique les principes de l'épreuve pour ce métier en compétition. </a:t>
            </a:r>
            <a:r>
              <a:rPr lang="fr-FR" sz="1800" dirty="0">
                <a:effectLst/>
                <a:latin typeface="Segoe UI" panose="020B0502040204020203" pitchFamily="34" charset="0"/>
              </a:rPr>
              <a:t>Pour les autres métiers les témoignages sont d’experts ou professionnels du métier reconnus, mais qui ne font pas partie du réseau WorldSkills France. </a:t>
            </a:r>
            <a:endParaRPr lang="fr-FR" sz="1800" dirty="0">
              <a:effectLst/>
              <a:latin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A5EA85BA-6D64-F2B4-81AA-CEDB9167B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1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3518264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242083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 vous va nous donner un retour de notre visite de la Compétition.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premier temps, formulez votre retour en un mot qui qualifie votre impression comme génial, instruisant, top etc. Si vous n’étiez pas content, vous pouvez aussi le dire maintenant, par exemple en utilisant le mot ennuyeux.​</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deuxième temps formuler en quelques mots ce qui vous a particulièrement plu, ou ce qui vous a impressionné le plus.</a:t>
            </a:r>
            <a:endParaRPr i="0" dirty="0">
              <a:latin typeface="Inter"/>
              <a:ea typeface="Inter"/>
              <a:cs typeface="Inter"/>
              <a:sym typeface="Inter"/>
            </a:endParaRPr>
          </a:p>
        </p:txBody>
      </p:sp>
    </p:spTree>
    <p:extLst>
      <p:ext uri="{BB962C8B-B14F-4D97-AF65-F5344CB8AC3E}">
        <p14:creationId xmlns:p14="http://schemas.microsoft.com/office/powerpoint/2010/main" val="26592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878234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2718261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lang="fr-FR" i="0"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Vous allez identifier une / deux / trois aptitudes qui vous tiennent à cœur et dont vous aimeriez pouvoir compte lors du choix d’une profession. Nous allons ensuite les renseigner ensemble dans un nuage de mots.</a:t>
            </a:r>
            <a:endParaRPr i="0" dirty="0">
              <a:latin typeface="Inter"/>
              <a:ea typeface="Inter"/>
              <a:cs typeface="Inter"/>
              <a:sym typeface="Inter"/>
            </a:endParaRPr>
          </a:p>
        </p:txBody>
      </p:sp>
    </p:spTree>
    <p:extLst>
      <p:ext uri="{BB962C8B-B14F-4D97-AF65-F5344CB8AC3E}">
        <p14:creationId xmlns:p14="http://schemas.microsoft.com/office/powerpoint/2010/main" val="4065713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2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E7ABC-D79C-F987-5092-53F8B494EA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C91E35-CB1C-5687-FE03-93D77A503435}"/>
              </a:ext>
            </a:extLst>
          </p:cNvPr>
          <p:cNvSpPr>
            <a:spLocks noGrp="1"/>
          </p:cNvSpPr>
          <p:nvPr>
            <p:ph idx="1"/>
          </p:nvPr>
        </p:nvSpPr>
        <p:spPr>
          <a:xfrm>
            <a:off x="628650" y="1369219"/>
            <a:ext cx="7886699" cy="32599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B841FE-6993-6365-E2BA-ED0A1507D4E1}"/>
              </a:ext>
            </a:extLst>
          </p:cNvPr>
          <p:cNvSpPr>
            <a:spLocks noGrp="1"/>
          </p:cNvSpPr>
          <p:nvPr>
            <p:ph type="dt" sz="half" idx="10"/>
          </p:nvPr>
        </p:nvSpPr>
        <p:spPr/>
        <p:txBody>
          <a:bodyPr/>
          <a:lstStyle/>
          <a:p>
            <a:fld id="{B170B4F1-125D-4AD8-B49C-4D711B80FCE6}"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AB52234-3979-4A60-096F-E608EC75EB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7B0ED9-F757-6431-C038-5E7D83AC7EFE}"/>
              </a:ext>
            </a:extLst>
          </p:cNvPr>
          <p:cNvSpPr>
            <a:spLocks noGrp="1"/>
          </p:cNvSpPr>
          <p:nvPr>
            <p:ph type="sldNum" sz="quarter" idx="12"/>
          </p:nvPr>
        </p:nvSpPr>
        <p:spPr/>
        <p:txBody>
          <a:bodyPr/>
          <a:lstStyle/>
          <a:p>
            <a:fld id="{D0975264-47A6-4FEC-94C5-02DEB0643669}" type="slidenum">
              <a:rPr lang="fr-FR" smtClean="0"/>
              <a:t>‹Nr.›</a:t>
            </a:fld>
            <a:endParaRPr lang="fr-FR"/>
          </a:p>
        </p:txBody>
      </p:sp>
    </p:spTree>
    <p:extLst>
      <p:ext uri="{BB962C8B-B14F-4D97-AF65-F5344CB8AC3E}">
        <p14:creationId xmlns:p14="http://schemas.microsoft.com/office/powerpoint/2010/main" val="419264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orldskills2024.com/skills/" TargetMode="External"/><Relationship Id="rId7" Type="http://schemas.openxmlformats.org/officeDocument/2006/relationships/hyperlink" Target="https://www.champions.worldskills-france.org/decouvrez-nos-champions"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0.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orldskills2024.com/skil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b="1"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Mon profil mission future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sp>
        <p:nvSpPr>
          <p:cNvPr id="235" name="Google Shape;235;p41"/>
          <p:cNvSpPr txBox="1">
            <a:spLocks noGrp="1"/>
          </p:cNvSpPr>
          <p:nvPr>
            <p:ph type="body" idx="1"/>
          </p:nvPr>
        </p:nvSpPr>
        <p:spPr>
          <a:xfrm>
            <a:off x="672675" y="1152475"/>
            <a:ext cx="4226400" cy="3416400"/>
          </a:xfrm>
          <a:prstGeom prst="rect">
            <a:avLst/>
          </a:prstGeom>
        </p:spPr>
        <p:txBody>
          <a:bodyPr spcFirstLastPara="1" wrap="square" lIns="91425" tIns="91425" rIns="91425" bIns="91425" anchor="t" anchorCtr="0">
            <a:noAutofit/>
          </a:bodyPr>
          <a:lstStyle/>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10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4878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05561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462436"/>
            <a:ext cx="223202" cy="219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1026" name="Picture 2" descr="Ein Bild, das Text, Screenshot enthält.&#10;&#10;Automatisch generierte Beschreibung">
            <a:extLst>
              <a:ext uri="{FF2B5EF4-FFF2-40B4-BE49-F238E27FC236}">
                <a16:creationId xmlns:a16="http://schemas.microsoft.com/office/drawing/2014/main" id="{7A69A197-9248-77DB-3B43-68EFA68EE5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297" y="886823"/>
            <a:ext cx="7489438" cy="328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690968"/>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Les compétitions des métiers &amp; ​</a:t>
            </a:r>
            <a:br>
              <a:rPr lang="fr-FR" sz="2400" dirty="0">
                <a:solidFill>
                  <a:schemeClr val="bg1"/>
                </a:solidFill>
                <a:latin typeface="Open Sans SemiBold"/>
                <a:ea typeface="Open Sans SemiBold"/>
                <a:cs typeface="Open Sans SemiBold"/>
                <a:sym typeface="Open Sans SemiBold"/>
              </a:rPr>
            </a:br>
            <a:r>
              <a:rPr lang="fr-FR" sz="2400" dirty="0">
                <a:solidFill>
                  <a:schemeClr val="bg1"/>
                </a:solidFill>
                <a:latin typeface="Open Sans SemiBold"/>
                <a:ea typeface="Open Sans SemiBold"/>
                <a:cs typeface="Open Sans SemiBold"/>
                <a:sym typeface="Open Sans SemiBold"/>
              </a:rPr>
              <a:t>l'approche des forces </a:t>
            </a: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1440237"/>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err="1">
                <a:solidFill>
                  <a:schemeClr val="bg1"/>
                </a:solidFill>
                <a:latin typeface="Open Sans SemiBold"/>
                <a:ea typeface="Open Sans SemiBold"/>
                <a:cs typeface="Open Sans SemiBold"/>
                <a:sym typeface="Open Sans SemiBold"/>
              </a:rPr>
              <a:t>WorldSkills</a:t>
            </a:r>
            <a:r>
              <a:rPr lang="fr-FR" sz="3600" dirty="0">
                <a:solidFill>
                  <a:schemeClr val="bg1"/>
                </a:solidFill>
                <a:latin typeface="Open Sans SemiBold"/>
                <a:ea typeface="Open Sans SemiBold"/>
                <a:cs typeface="Open Sans SemiBold"/>
                <a:sym typeface="Open Sans SemiBold"/>
              </a:rPr>
              <a:t> France </a:t>
            </a:r>
            <a:br>
              <a:rPr lang="fr-FR" sz="3600" dirty="0">
                <a:solidFill>
                  <a:schemeClr val="bg1"/>
                </a:solidFill>
                <a:latin typeface="Open Sans SemiBold"/>
                <a:ea typeface="Open Sans SemiBold"/>
                <a:cs typeface="Open Sans SemiBold"/>
                <a:sym typeface="Open Sans SemiBold"/>
              </a:rPr>
            </a:br>
            <a:r>
              <a:rPr lang="fr-FR" sz="3600" dirty="0">
                <a:solidFill>
                  <a:schemeClr val="bg1"/>
                </a:solidFill>
                <a:latin typeface="Open Sans SemiBold"/>
                <a:ea typeface="Open Sans SemiBold"/>
                <a:cs typeface="Open Sans SemiBold"/>
                <a:sym typeface="Open Sans SemiBold"/>
              </a:rPr>
              <a:t>mission future</a:t>
            </a:r>
          </a:p>
        </p:txBody>
      </p:sp>
    </p:spTree>
    <p:extLst>
      <p:ext uri="{BB962C8B-B14F-4D97-AF65-F5344CB8AC3E}">
        <p14:creationId xmlns:p14="http://schemas.microsoft.com/office/powerpoint/2010/main" val="162134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Open Sans SemiBold"/>
              <a:ea typeface="Open Sans SemiBold"/>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714852"/>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96182"/>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880203"/>
            <a:ext cx="3615226" cy="33726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289529"/>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Préparation de la visite</a:t>
            </a:r>
            <a:endParaRPr sz="2400" dirty="0">
              <a:solidFill>
                <a:schemeClr val="bg1"/>
              </a:solidFill>
              <a:latin typeface="Open Sans SemiBold"/>
              <a:ea typeface="Open Sans SemiBold"/>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2794024"/>
            <a:ext cx="7147035" cy="956443"/>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Les éléments présentés ci-dessous sont à votre disposition sur la page Internet de votre classe dès la fin juillet, quand les plans d’exposition de la Compétition seront finalisés.</a:t>
            </a:r>
            <a:endParaRPr sz="1400" i="1" dirty="0">
              <a:solidFill>
                <a:schemeClr val="bg1"/>
              </a:solidFill>
              <a:latin typeface="Inter"/>
              <a:ea typeface="Inter"/>
              <a:cs typeface="Inter"/>
              <a:sym typeface="Inter"/>
            </a:endParaRP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1038798"/>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La Compétition ​</a:t>
            </a:r>
          </a:p>
          <a:p>
            <a:pPr algn="ctr"/>
            <a:r>
              <a:rPr lang="fr-FR" sz="3600" dirty="0" err="1">
                <a:solidFill>
                  <a:schemeClr val="bg1"/>
                </a:solidFill>
                <a:latin typeface="Euclid Flex Medium" panose="020B0604000000000000" pitchFamily="34" charset="0"/>
                <a:ea typeface="Euclid Flex Medium" panose="020B0604000000000000" pitchFamily="34" charset="0"/>
                <a:cs typeface="Open Sans SemiBold"/>
                <a:sym typeface="Open Sans SemiBold"/>
              </a:rPr>
              <a:t>WorldSkills</a:t>
            </a: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 Lyon 2024</a:t>
            </a:r>
          </a:p>
        </p:txBody>
      </p:sp>
    </p:spTree>
    <p:extLst>
      <p:ext uri="{BB962C8B-B14F-4D97-AF65-F5344CB8AC3E}">
        <p14:creationId xmlns:p14="http://schemas.microsoft.com/office/powerpoint/2010/main" val="289446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vidéo_de_promotion_enseignants_élèves_en_formation_professionnelle">
            <a:hlinkClick r:id="" action="ppaction://media"/>
            <a:extLst>
              <a:ext uri="{FF2B5EF4-FFF2-40B4-BE49-F238E27FC236}">
                <a16:creationId xmlns:a16="http://schemas.microsoft.com/office/drawing/2014/main" id="{268C6050-08AA-840A-AD0E-EA0753FAC3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80040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699" y="445025"/>
            <a:ext cx="8506479" cy="495651"/>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FR" sz="2000" dirty="0">
                <a:latin typeface="Euclid Flex SemiBold" panose="020B0704000000000000" pitchFamily="34" charset="0"/>
                <a:ea typeface="Euclid Flex SemiBold" panose="020B0704000000000000" pitchFamily="34" charset="0"/>
                <a:cs typeface="Open Sans SemiBold"/>
                <a:sym typeface="Open Sans SemiBold"/>
              </a:rPr>
              <a:t>Liste des métiers en compétition​</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pic>
        <p:nvPicPr>
          <p:cNvPr id="2050" name="Picture 2" descr="A list of information on a computer&#10;&#10;Description automatically generated">
            <a:extLst>
              <a:ext uri="{FF2B5EF4-FFF2-40B4-BE49-F238E27FC236}">
                <a16:creationId xmlns:a16="http://schemas.microsoft.com/office/drawing/2014/main" id="{C2379C42-B16F-D740-124C-F95299DF5D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5439" y="884474"/>
            <a:ext cx="7956397" cy="417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7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hlinkClick r:id="rId3"/>
            <a:extLst>
              <a:ext uri="{FF2B5EF4-FFF2-40B4-BE49-F238E27FC236}">
                <a16:creationId xmlns:a16="http://schemas.microsoft.com/office/drawing/2014/main" id="{3E6D4EED-C6BB-AACF-2FC2-E87136F9D14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744387" y="933157"/>
            <a:ext cx="4326536" cy="3277186"/>
          </a:xfrm>
          <a:ln w="57150">
            <a:solidFill>
              <a:srgbClr val="163F9B"/>
            </a:solidFill>
          </a:ln>
        </p:spPr>
      </p:pic>
      <p:pic>
        <p:nvPicPr>
          <p:cNvPr id="2" name="Grafik 1">
            <a:extLst>
              <a:ext uri="{FF2B5EF4-FFF2-40B4-BE49-F238E27FC236}">
                <a16:creationId xmlns:a16="http://schemas.microsoft.com/office/drawing/2014/main" id="{D5B3ED34-57EA-8DD2-0E92-48EF8988F22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8091951" y="4109326"/>
            <a:ext cx="607219" cy="642938"/>
          </a:xfrm>
          <a:prstGeom prst="rect">
            <a:avLst/>
          </a:prstGeom>
        </p:spPr>
      </p:pic>
      <p:grpSp>
        <p:nvGrpSpPr>
          <p:cNvPr id="10" name="Gruppieren 9">
            <a:extLst>
              <a:ext uri="{FF2B5EF4-FFF2-40B4-BE49-F238E27FC236}">
                <a16:creationId xmlns:a16="http://schemas.microsoft.com/office/drawing/2014/main" id="{43E9E76A-8EC7-CD11-DE93-A7C586F2E06D}"/>
              </a:ext>
            </a:extLst>
          </p:cNvPr>
          <p:cNvGrpSpPr/>
          <p:nvPr/>
        </p:nvGrpSpPr>
        <p:grpSpPr>
          <a:xfrm>
            <a:off x="113735" y="933157"/>
            <a:ext cx="4504950" cy="3277186"/>
            <a:chOff x="151646" y="1244209"/>
            <a:chExt cx="6006600" cy="4369581"/>
          </a:xfrm>
        </p:grpSpPr>
        <p:pic>
          <p:nvPicPr>
            <p:cNvPr id="5" name="Grafik 4">
              <a:hlinkClick r:id="rId7"/>
              <a:extLst>
                <a:ext uri="{FF2B5EF4-FFF2-40B4-BE49-F238E27FC236}">
                  <a16:creationId xmlns:a16="http://schemas.microsoft.com/office/drawing/2014/main" id="{6F189708-619D-EC6E-C91B-608A4A796E47}"/>
                </a:ext>
              </a:extLst>
            </p:cNvPr>
            <p:cNvPicPr>
              <a:picLocks noChangeAspect="1"/>
            </p:cNvPicPr>
            <p:nvPr/>
          </p:nvPicPr>
          <p:blipFill>
            <a:blip r:embed="rId8"/>
            <a:stretch>
              <a:fillRect/>
            </a:stretch>
          </p:blipFill>
          <p:spPr>
            <a:xfrm>
              <a:off x="151646" y="1244209"/>
              <a:ext cx="6006600" cy="4369581"/>
            </a:xfrm>
            <a:prstGeom prst="rect">
              <a:avLst/>
            </a:prstGeom>
            <a:ln w="57150">
              <a:solidFill>
                <a:srgbClr val="163F9B"/>
              </a:solidFill>
            </a:ln>
          </p:spPr>
        </p:pic>
        <p:pic>
          <p:nvPicPr>
            <p:cNvPr id="6" name="Grafik 5" descr="Ein Bild, das Text, Menschliches Gesicht, Mann, Lächeln enthält.&#10;&#10;Automatisch generierte Beschreibung">
              <a:extLst>
                <a:ext uri="{FF2B5EF4-FFF2-40B4-BE49-F238E27FC236}">
                  <a16:creationId xmlns:a16="http://schemas.microsoft.com/office/drawing/2014/main" id="{5754A385-A9F5-60DD-D62A-D41E69720E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3184" y="4447009"/>
              <a:ext cx="970353" cy="1166781"/>
            </a:xfrm>
            <a:prstGeom prst="rect">
              <a:avLst/>
            </a:prstGeom>
            <a:ln>
              <a:noFill/>
            </a:ln>
          </p:spPr>
        </p:pic>
        <p:pic>
          <p:nvPicPr>
            <p:cNvPr id="9" name="Grafik 8">
              <a:extLst>
                <a:ext uri="{FF2B5EF4-FFF2-40B4-BE49-F238E27FC236}">
                  <a16:creationId xmlns:a16="http://schemas.microsoft.com/office/drawing/2014/main" id="{ABBEEF05-E503-DB6B-A312-52CEAC05EC0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1761844" y="4447008"/>
              <a:ext cx="970353" cy="1139282"/>
            </a:xfrm>
            <a:prstGeom prst="rect">
              <a:avLst/>
            </a:prstGeom>
            <a:ln>
              <a:noFill/>
            </a:ln>
          </p:spPr>
        </p:pic>
      </p:grpSp>
      <p:pic>
        <p:nvPicPr>
          <p:cNvPr id="3" name="Grafik 2">
            <a:extLst>
              <a:ext uri="{FF2B5EF4-FFF2-40B4-BE49-F238E27FC236}">
                <a16:creationId xmlns:a16="http://schemas.microsoft.com/office/drawing/2014/main" id="{D4C8FEF3-363E-971B-0B58-6AB9ACCA5D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3957901" y="4109326"/>
            <a:ext cx="607219" cy="642938"/>
          </a:xfrm>
          <a:prstGeom prst="rect">
            <a:avLst/>
          </a:prstGeom>
        </p:spPr>
      </p:pic>
    </p:spTree>
    <p:extLst>
      <p:ext uri="{BB962C8B-B14F-4D97-AF65-F5344CB8AC3E}">
        <p14:creationId xmlns:p14="http://schemas.microsoft.com/office/powerpoint/2010/main" val="47150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52192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600" dirty="0">
                <a:latin typeface="Euclid Flex Medium" panose="020B0604000000000000" pitchFamily="34" charset="0"/>
                <a:ea typeface="Euclid Flex Medium" panose="020B0604000000000000" pitchFamily="34" charset="0"/>
                <a:cs typeface="Open Sans SemiBold"/>
                <a:sym typeface="Open Sans SemiBold"/>
              </a:rPr>
              <a:t>Sélectionnez les cinq métiers qui vous intéressent sur votre page Internet !</a:t>
            </a:r>
            <a:endParaRPr sz="16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11" name="Picture 10" descr="A screenshot of a computer&#10;&#10;Description automatically generated">
            <a:extLst>
              <a:ext uri="{FF2B5EF4-FFF2-40B4-BE49-F238E27FC236}">
                <a16:creationId xmlns:a16="http://schemas.microsoft.com/office/drawing/2014/main" id="{F2B8964C-A12E-2C34-B768-43252788B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699" y="966952"/>
            <a:ext cx="8497614" cy="3771200"/>
          </a:xfrm>
          <a:prstGeom prst="rect">
            <a:avLst/>
          </a:prstGeom>
        </p:spPr>
      </p:pic>
      <p:sp>
        <p:nvSpPr>
          <p:cNvPr id="12" name="Google Shape;309;p52">
            <a:extLst>
              <a:ext uri="{FF2B5EF4-FFF2-40B4-BE49-F238E27FC236}">
                <a16:creationId xmlns:a16="http://schemas.microsoft.com/office/drawing/2014/main" id="{8B4F1C4B-AAC6-D169-87B5-34AAD0B193FB}"/>
              </a:ext>
            </a:extLst>
          </p:cNvPr>
          <p:cNvSpPr txBox="1">
            <a:spLocks noGrp="1"/>
          </p:cNvSpPr>
          <p:nvPr>
            <p:ph type="body" idx="1"/>
          </p:nvPr>
        </p:nvSpPr>
        <p:spPr>
          <a:xfrm>
            <a:off x="334687" y="3379076"/>
            <a:ext cx="2198306" cy="1359076"/>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Cliquez sur le bouton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Choisir d’autres métiers.</a:t>
            </a:r>
            <a:r>
              <a:rPr lang="fr-FR" sz="1100" dirty="0">
                <a:solidFill>
                  <a:schemeClr val="tx1">
                    <a:lumMod val="85000"/>
                    <a:lumOff val="15000"/>
                  </a:schemeClr>
                </a:solidFill>
                <a:latin typeface="Inter"/>
                <a:ea typeface="Inter"/>
                <a:cs typeface="Inter"/>
                <a:sym typeface="Inter"/>
              </a:rPr>
              <a:t> Sélectionnez les cinq métiers. Confirmez votre sélection à l’aide de votre code d’accès.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079202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736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Téléchargez votre fiche portrait et votre feuille de route personnelle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4101" name="Picture 5">
            <a:extLst>
              <a:ext uri="{FF2B5EF4-FFF2-40B4-BE49-F238E27FC236}">
                <a16:creationId xmlns:a16="http://schemas.microsoft.com/office/drawing/2014/main" id="{4546B74D-789F-C5E3-D0C9-642165FB4B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7146" y="1225643"/>
            <a:ext cx="4817971" cy="3346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social media post&#10;&#10;Description automatically generated">
            <a:extLst>
              <a:ext uri="{FF2B5EF4-FFF2-40B4-BE49-F238E27FC236}">
                <a16:creationId xmlns:a16="http://schemas.microsoft.com/office/drawing/2014/main" id="{330C72E3-F549-25C0-CE2E-72F166A465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699" y="1957039"/>
            <a:ext cx="3597392" cy="1877586"/>
          </a:xfrm>
          <a:prstGeom prst="rect">
            <a:avLst/>
          </a:prstGeom>
        </p:spPr>
      </p:pic>
    </p:spTree>
    <p:extLst>
      <p:ext uri="{BB962C8B-B14F-4D97-AF65-F5344CB8AC3E}">
        <p14:creationId xmlns:p14="http://schemas.microsoft.com/office/powerpoint/2010/main" val="371014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5265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971551"/>
            <a:ext cx="8470350" cy="102235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Une aptitude peut être physique (puissance, vigueur…) ou mentale (intégrité, créativité, logique…). Une fois développée, une aptitude nécessite peu d’énergie quand on fait appel à elle.</a:t>
            </a:r>
          </a:p>
        </p:txBody>
      </p:sp>
      <p:sp>
        <p:nvSpPr>
          <p:cNvPr id="2" name="Google Shape;321;p54">
            <a:extLst>
              <a:ext uri="{FF2B5EF4-FFF2-40B4-BE49-F238E27FC236}">
                <a16:creationId xmlns:a16="http://schemas.microsoft.com/office/drawing/2014/main" id="{AAD3A356-F637-068A-02FD-A6AE7968F384}"/>
              </a:ext>
            </a:extLst>
          </p:cNvPr>
          <p:cNvSpPr txBox="1">
            <a:spLocks/>
          </p:cNvSpPr>
          <p:nvPr/>
        </p:nvSpPr>
        <p:spPr>
          <a:xfrm>
            <a:off x="311700" y="1993901"/>
            <a:ext cx="8413200" cy="5265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dirty="0">
                <a:latin typeface="Euclid Flex Medium" panose="020B0604000000000000" pitchFamily="34" charset="0"/>
                <a:ea typeface="Euclid Flex Medium" panose="020B0604000000000000" pitchFamily="34" charset="0"/>
                <a:cs typeface="Open Sans SemiBold"/>
                <a:sym typeface="Open Sans SemiBold"/>
              </a:rPr>
              <a:t>Les forces et les rôles professionnels chez mission future</a:t>
            </a:r>
            <a:endParaRPr lang="en-ZA"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22;p54">
            <a:extLst>
              <a:ext uri="{FF2B5EF4-FFF2-40B4-BE49-F238E27FC236}">
                <a16:creationId xmlns:a16="http://schemas.microsoft.com/office/drawing/2014/main" id="{3D2A9647-B9C5-E312-F7C6-C01F2CF96DF5}"/>
              </a:ext>
            </a:extLst>
          </p:cNvPr>
          <p:cNvSpPr txBox="1">
            <a:spLocks/>
          </p:cNvSpPr>
          <p:nvPr/>
        </p:nvSpPr>
        <p:spPr>
          <a:xfrm>
            <a:off x="311700" y="2520426"/>
            <a:ext cx="8470350" cy="2064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Les forces et les rôles professionnels chez mission future basent sur une aptitude ou capacité particulière de percevoir ou de prendre des décisions. Il s’agit donc d’aptitudes spéciales qui représentent des sous-groupes des aptitudes dans le sens large du terme.​</a:t>
            </a:r>
          </a:p>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Pour les prochaines étapes, nous allons travailler avec les aptitudes au sens large du terme. Celles-ci incluent aussi les forces et les rôles professionnels présentés par mission future, mais ne se limitent pas à celles-ci. Observez tous les éléments que vous identifiez comme une prédisposition naturelle ou une capacité acquise de quelqu’un à </a:t>
            </a:r>
          </a:p>
          <a:p>
            <a:pPr marL="0" indent="0">
              <a:buFont typeface="Arial"/>
              <a:buNone/>
            </a:pPr>
            <a:r>
              <a:rPr lang="fr-FR" sz="1100" dirty="0">
                <a:solidFill>
                  <a:schemeClr val="tx1">
                    <a:lumMod val="85000"/>
                    <a:lumOff val="15000"/>
                  </a:schemeClr>
                </a:solidFill>
                <a:latin typeface="Inter"/>
                <a:ea typeface="Inter"/>
                <a:cs typeface="Inter"/>
                <a:sym typeface="Inter"/>
              </a:rPr>
              <a:t>bien faire quelque chose. </a:t>
            </a:r>
          </a:p>
        </p:txBody>
      </p:sp>
    </p:spTree>
    <p:extLst>
      <p:ext uri="{BB962C8B-B14F-4D97-AF65-F5344CB8AC3E}">
        <p14:creationId xmlns:p14="http://schemas.microsoft.com/office/powerpoint/2010/main" val="866116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028C384-BC1E-7CF1-14B1-0DCFEB0292A5}"/>
              </a:ext>
            </a:extLst>
          </p:cNvPr>
          <p:cNvPicPr>
            <a:picLocks noChangeAspect="1"/>
          </p:cNvPicPr>
          <p:nvPr/>
        </p:nvPicPr>
        <p:blipFill>
          <a:blip r:embed="rId3"/>
          <a:stretch>
            <a:fillRect/>
          </a:stretch>
        </p:blipFill>
        <p:spPr>
          <a:xfrm>
            <a:off x="0" y="2922183"/>
            <a:ext cx="9144000" cy="2104321"/>
          </a:xfrm>
          <a:prstGeom prst="rect">
            <a:avLst/>
          </a:prstGeom>
        </p:spPr>
      </p:pic>
      <p:pic>
        <p:nvPicPr>
          <p:cNvPr id="12" name="Grafik 11">
            <a:hlinkClick r:id="rId4"/>
            <a:extLst>
              <a:ext uri="{FF2B5EF4-FFF2-40B4-BE49-F238E27FC236}">
                <a16:creationId xmlns:a16="http://schemas.microsoft.com/office/drawing/2014/main" id="{061620F0-6060-8871-3C3C-D078730C7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3460" y="113753"/>
            <a:ext cx="4405849" cy="2633843"/>
          </a:xfrm>
          <a:prstGeom prst="rect">
            <a:avLst/>
          </a:prstGeom>
        </p:spPr>
      </p:pic>
      <p:pic>
        <p:nvPicPr>
          <p:cNvPr id="2" name="Picture 1" descr="A screenshot of a group of people&#10;&#10;Description automatically generated">
            <a:extLst>
              <a:ext uri="{FF2B5EF4-FFF2-40B4-BE49-F238E27FC236}">
                <a16:creationId xmlns:a16="http://schemas.microsoft.com/office/drawing/2014/main" id="{E3439B9B-EF66-D805-0B31-7DA5319CE2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549" y="134710"/>
            <a:ext cx="3930488" cy="2588489"/>
          </a:xfrm>
          <a:prstGeom prst="rect">
            <a:avLst/>
          </a:prstGeom>
        </p:spPr>
      </p:pic>
      <p:pic>
        <p:nvPicPr>
          <p:cNvPr id="3" name="Grafik 2">
            <a:extLst>
              <a:ext uri="{FF2B5EF4-FFF2-40B4-BE49-F238E27FC236}">
                <a16:creationId xmlns:a16="http://schemas.microsoft.com/office/drawing/2014/main" id="{21233242-6E59-D2D4-30ED-CD23CBEACE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9894579">
            <a:off x="8353701" y="2250281"/>
            <a:ext cx="607219" cy="642938"/>
          </a:xfrm>
          <a:prstGeom prst="rect">
            <a:avLst/>
          </a:prstGeom>
        </p:spPr>
      </p:pic>
    </p:spTree>
    <p:extLst>
      <p:ext uri="{BB962C8B-B14F-4D97-AF65-F5344CB8AC3E}">
        <p14:creationId xmlns:p14="http://schemas.microsoft.com/office/powerpoint/2010/main" val="1190821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C9C5-E278-0BCE-9993-55E70EC3BCAF}"/>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35F544F-1AAE-9A04-72F3-7161A2C0987F}"/>
              </a:ext>
            </a:extLst>
          </p:cNvPr>
          <p:cNvPicPr>
            <a:picLocks noChangeAspect="1"/>
          </p:cNvPicPr>
          <p:nvPr/>
        </p:nvPicPr>
        <p:blipFill>
          <a:blip r:embed="rId3"/>
          <a:stretch>
            <a:fillRect/>
          </a:stretch>
        </p:blipFill>
        <p:spPr>
          <a:xfrm>
            <a:off x="898107" y="104173"/>
            <a:ext cx="3387240" cy="4778897"/>
          </a:xfrm>
          <a:prstGeom prst="rect">
            <a:avLst/>
          </a:prstGeom>
          <a:ln>
            <a:solidFill>
              <a:schemeClr val="tx1"/>
            </a:solidFill>
          </a:ln>
        </p:spPr>
      </p:pic>
      <p:pic>
        <p:nvPicPr>
          <p:cNvPr id="9" name="Grafik 8">
            <a:extLst>
              <a:ext uri="{FF2B5EF4-FFF2-40B4-BE49-F238E27FC236}">
                <a16:creationId xmlns:a16="http://schemas.microsoft.com/office/drawing/2014/main" id="{14C27180-F322-37A3-0D09-4F25E3D15CE5}"/>
              </a:ext>
            </a:extLst>
          </p:cNvPr>
          <p:cNvPicPr>
            <a:picLocks noChangeAspect="1"/>
          </p:cNvPicPr>
          <p:nvPr/>
        </p:nvPicPr>
        <p:blipFill>
          <a:blip r:embed="rId4"/>
          <a:stretch>
            <a:fillRect/>
          </a:stretch>
        </p:blipFill>
        <p:spPr>
          <a:xfrm>
            <a:off x="4858655" y="104173"/>
            <a:ext cx="3388768" cy="4778897"/>
          </a:xfrm>
          <a:prstGeom prst="rect">
            <a:avLst/>
          </a:prstGeom>
          <a:ln>
            <a:solidFill>
              <a:schemeClr val="tx1"/>
            </a:solidFill>
          </a:ln>
        </p:spPr>
      </p:pic>
    </p:spTree>
    <p:extLst>
      <p:ext uri="{BB962C8B-B14F-4D97-AF65-F5344CB8AC3E}">
        <p14:creationId xmlns:p14="http://schemas.microsoft.com/office/powerpoint/2010/main" val="1852627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1 - Découverte des compétiteurs et de leur métier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307525"/>
            <a:ext cx="4540468"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Observez, définissez et notez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importantes </a:t>
            </a:r>
            <a:r>
              <a:rPr lang="fr-FR" sz="1100" dirty="0">
                <a:solidFill>
                  <a:schemeClr val="tx1">
                    <a:lumMod val="85000"/>
                    <a:lumOff val="15000"/>
                  </a:schemeClr>
                </a:solidFill>
                <a:latin typeface="Inter"/>
                <a:ea typeface="Inter"/>
                <a:cs typeface="Inter"/>
                <a:sym typeface="Inter"/>
              </a:rPr>
              <a:t>pour pouvoir exercer ce métier à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très haut niveau </a:t>
            </a:r>
            <a:r>
              <a:rPr lang="fr-FR" sz="1100" dirty="0">
                <a:solidFill>
                  <a:schemeClr val="tx1">
                    <a:lumMod val="85000"/>
                    <a:lumOff val="15000"/>
                  </a:schemeClr>
                </a:solidFill>
                <a:latin typeface="Inter"/>
                <a:ea typeface="Inter"/>
                <a:cs typeface="Inter"/>
                <a:sym typeface="Inter"/>
              </a:rPr>
              <a:t>(une fiche de travail par métier).​</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Pourquoi </a:t>
            </a:r>
            <a:r>
              <a:rPr lang="fr-FR" sz="1100" dirty="0">
                <a:solidFill>
                  <a:schemeClr val="tx1">
                    <a:lumMod val="85000"/>
                    <a:lumOff val="15000"/>
                  </a:schemeClr>
                </a:solidFill>
                <a:latin typeface="Inter"/>
                <a:ea typeface="Inter"/>
                <a:cs typeface="Inter"/>
                <a:sym typeface="Inter"/>
              </a:rPr>
              <a:t>cette aptitude est-elle importante ? Exemple de réponse : Nous avons observé que… On nous a expliqué que… Une vidéo nous a montré…​</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 ou les Fiches métier.</a:t>
            </a:r>
            <a:endParaRPr sz="1200" dirty="0">
              <a:solidFill>
                <a:schemeClr val="tx1">
                  <a:lumMod val="85000"/>
                  <a:lumOff val="15000"/>
                </a:schemeClr>
              </a:solidFill>
              <a:latin typeface="Inter"/>
              <a:ea typeface="Inter"/>
              <a:cs typeface="Inter"/>
              <a:sym typeface="Inter"/>
            </a:endParaRPr>
          </a:p>
        </p:txBody>
      </p:sp>
      <p:pic>
        <p:nvPicPr>
          <p:cNvPr id="7170" name="Picture 2" descr="Ein Bild, das Text, Screenshot, Schrift, Dokument enthält.&#10;&#10;Automatisch generierte Beschreibung">
            <a:extLst>
              <a:ext uri="{FF2B5EF4-FFF2-40B4-BE49-F238E27FC236}">
                <a16:creationId xmlns:a16="http://schemas.microsoft.com/office/drawing/2014/main" id="{4D01AD1A-0083-21B7-A3B8-D740C808E4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6"/>
            <a:ext cx="3344531" cy="472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09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8194" name="Picture 2" descr="Ein Bild, das Text, Screenshot, Schrift, parallel enthält.&#10;&#10;Automatisch generierte Beschreibung">
            <a:extLst>
              <a:ext uri="{FF2B5EF4-FFF2-40B4-BE49-F238E27FC236}">
                <a16:creationId xmlns:a16="http://schemas.microsoft.com/office/drawing/2014/main" id="{D6BF95F1-1B49-0F8D-64C0-7AD32424F3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5"/>
            <a:ext cx="3344531" cy="4723749"/>
          </a:xfrm>
          <a:prstGeom prst="rect">
            <a:avLst/>
          </a:prstGeom>
          <a:noFill/>
          <a:extLst>
            <a:ext uri="{909E8E84-426E-40DD-AFC4-6F175D3DCCD1}">
              <a14:hiddenFill xmlns:a14="http://schemas.microsoft.com/office/drawing/2010/main">
                <a:solidFill>
                  <a:srgbClr val="FFFFFF"/>
                </a:solidFill>
              </a14:hiddenFill>
            </a:ext>
          </a:extLst>
        </p:spPr>
      </p:pic>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2 - Qualités de compétiteurs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206500"/>
            <a:ext cx="4540468" cy="36959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Être un excellent professionnel est la base pour être un excellent compétiteur. </a:t>
            </a:r>
            <a:r>
              <a:rPr lang="fr-FR" sz="1100" dirty="0">
                <a:solidFill>
                  <a:schemeClr val="tx1">
                    <a:lumMod val="85000"/>
                    <a:lumOff val="15000"/>
                  </a:schemeClr>
                </a:solidFill>
                <a:latin typeface="Inter"/>
                <a:ea typeface="Inter"/>
                <a:cs typeface="Inter"/>
                <a:sym typeface="Inter"/>
              </a:rPr>
              <a:t>Sans de très bonnes connaissances techniques et un grand savoir-faire, on ne peut pas devenir Champion du Monde. Cependant, un bon compétiteur doit aussi disposer d’autres aptitudes pour réussir. Nous nommons ces aptitudes, qui sont les mêmes ou très semblables à celle de grands sportifs,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qualités de compétiteur ». </a:t>
            </a:r>
            <a:r>
              <a:rPr lang="fr-FR" sz="1100" dirty="0">
                <a:solidFill>
                  <a:schemeClr val="tx1">
                    <a:lumMod val="85000"/>
                    <a:lumOff val="15000"/>
                  </a:schemeClr>
                </a:solidFill>
                <a:latin typeface="Inter"/>
                <a:ea typeface="Inter"/>
                <a:cs typeface="Inter"/>
                <a:sym typeface="Inter"/>
              </a:rPr>
              <a:t>​</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Notez sur cette fiche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 selon vous sont importantes </a:t>
            </a:r>
            <a:r>
              <a:rPr lang="fr-FR" sz="1100" dirty="0">
                <a:solidFill>
                  <a:schemeClr val="tx1">
                    <a:lumMod val="85000"/>
                    <a:lumOff val="15000"/>
                  </a:schemeClr>
                </a:solidFill>
                <a:latin typeface="Inter"/>
                <a:ea typeface="Inter"/>
                <a:cs typeface="Inter"/>
                <a:sym typeface="Inter"/>
              </a:rPr>
              <a:t>pour être performant et réussir en compétition et pourquoi.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56972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0242" name="Picture 2" descr="Ein Bild, das Text, Screenshot, Schrift enthält.&#10;&#10;Automatisch generierte Beschreibung">
            <a:extLst>
              <a:ext uri="{FF2B5EF4-FFF2-40B4-BE49-F238E27FC236}">
                <a16:creationId xmlns:a16="http://schemas.microsoft.com/office/drawing/2014/main" id="{2AA4E850-52E2-8952-F930-A5C5BA6AE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1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65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2290" name="Picture 2" descr="Ein Bild, das Text, Screenshot, Schrift, Design enthält.&#10;&#10;Automatisch generierte Beschreibung">
            <a:extLst>
              <a:ext uri="{FF2B5EF4-FFF2-40B4-BE49-F238E27FC236}">
                <a16:creationId xmlns:a16="http://schemas.microsoft.com/office/drawing/2014/main" id="{5911FD28-0F55-236A-DD44-FA45CAFC97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6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3314" name="Picture 2" descr="Ein Bild, das Text, Screenshot, Schrift, Design enthält.&#10;&#10;Automatisch generierte Beschreibung">
            <a:extLst>
              <a:ext uri="{FF2B5EF4-FFF2-40B4-BE49-F238E27FC236}">
                <a16:creationId xmlns:a16="http://schemas.microsoft.com/office/drawing/2014/main" id="{4A22C922-A57E-13F9-2E97-A1A8E9B399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6" y="319640"/>
            <a:ext cx="5339148" cy="451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71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Se fier à ses aptitudes </a:t>
            </a:r>
            <a:r>
              <a:rPr lang="fr-FR"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200" dirty="0">
              <a:solidFill>
                <a:schemeClr val="tx1">
                  <a:lumMod val="85000"/>
                  <a:lumOff val="15000"/>
                </a:schemeClr>
              </a:solidFill>
              <a:latin typeface="Inter"/>
              <a:ea typeface="Inter"/>
              <a:cs typeface="Inter"/>
              <a:sym typeface="Inter"/>
            </a:endParaRPr>
          </a:p>
        </p:txBody>
      </p:sp>
      <p:pic>
        <p:nvPicPr>
          <p:cNvPr id="15362" name="Picture 2" descr="A screenshot of a computer&#10;&#10;Description automatically generated">
            <a:extLst>
              <a:ext uri="{FF2B5EF4-FFF2-40B4-BE49-F238E27FC236}">
                <a16:creationId xmlns:a16="http://schemas.microsoft.com/office/drawing/2014/main" id="{91E26AB4-91D5-1196-A9D7-4402ABD4CB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4163" y="904352"/>
            <a:ext cx="3571525" cy="333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76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98858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1952700"/>
            <a:ext cx="6915000" cy="123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3593</Words>
  <Application>Microsoft Office PowerPoint</Application>
  <PresentationFormat>Bildschirmpräsentation (16:9)</PresentationFormat>
  <Paragraphs>148</Paragraphs>
  <Slides>39</Slides>
  <Notes>39</Notes>
  <HiddenSlides>0</HiddenSlides>
  <MMClips>4</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39</vt:i4>
      </vt:variant>
    </vt:vector>
  </HeadingPairs>
  <TitlesOfParts>
    <vt:vector size="49" baseType="lpstr">
      <vt:lpstr>Inter</vt:lpstr>
      <vt:lpstr>Euclid Flex Medium</vt:lpstr>
      <vt:lpstr>Segoe UI</vt:lpstr>
      <vt:lpstr>Calibri</vt:lpstr>
      <vt:lpstr>Open Sans</vt:lpstr>
      <vt:lpstr>Inter SemiBold</vt:lpstr>
      <vt:lpstr>Open Sans SemiBold</vt:lpstr>
      <vt:lpstr>Euclid Flex SemiBold</vt:lpstr>
      <vt:lpstr>Arial</vt:lpstr>
      <vt:lpstr>Simple Light</vt:lpstr>
      <vt:lpstr>WorldSkills France ​ mission future</vt:lpstr>
      <vt:lpstr>Les compétitions des métiers &amp; ​ l'approche des forces </vt:lpstr>
      <vt:lpstr>PowerPoint-Präsentation</vt:lpstr>
      <vt:lpstr> Le fonctionnement du système de compétition WorldSkills</vt:lpstr>
      <vt:lpstr>Comment apprendre des Champions WorldSkills France ?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PowerPoint-Präsentation</vt:lpstr>
      <vt:lpstr>PowerPoint-Präsentation</vt:lpstr>
      <vt:lpstr>Mon profil mission future</vt:lpstr>
      <vt:lpstr>PowerPoint-Präsentation</vt:lpstr>
      <vt:lpstr>Choisis, puis recommande une vidéo de Champion qui t’a laissé une impression particulièrement positive ou qui est très inspirante.  </vt:lpstr>
      <vt:lpstr>PowerPoint-Präsentation</vt:lpstr>
      <vt:lpstr>Aptitude </vt:lpstr>
      <vt:lpstr>Les rôles professionnels chez mission future</vt:lpstr>
      <vt:lpstr>Préparation de la visite</vt:lpstr>
      <vt:lpstr>PowerPoint-Präsentation</vt:lpstr>
      <vt:lpstr>Liste des métiers en compétition​</vt:lpstr>
      <vt:lpstr>PowerPoint-Präsentation</vt:lpstr>
      <vt:lpstr>Sélectionnez les cinq métiers qui vous intéressent sur votre page Internet !</vt:lpstr>
      <vt:lpstr>Téléchargez votre fiche portrait et votre feuille de route personnelle ! </vt:lpstr>
      <vt:lpstr>Aptitude ​</vt:lpstr>
      <vt:lpstr>PowerPoint-Präsentation</vt:lpstr>
      <vt:lpstr>PowerPoint-Präsentation</vt:lpstr>
      <vt:lpstr>Tâche sur site 1 - Découverte des compétiteurs et de leur métier </vt:lpstr>
      <vt:lpstr>Tâche sur site 2 - Qualités de compétiteurs </vt:lpstr>
      <vt:lpstr>PowerPoint-Präsentation</vt:lpstr>
      <vt:lpstr>PowerPoint-Präsentation</vt:lpstr>
      <vt:lpstr>PowerPoint-Präsentation</vt:lpstr>
      <vt:lpstr>Les aptitudes qui nous tiennent à cœur</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13</cp:revision>
  <dcterms:modified xsi:type="dcterms:W3CDTF">2024-03-21T12:52:12Z</dcterms:modified>
</cp:coreProperties>
</file>