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67"/>
  </p:notesMasterIdLst>
  <p:sldIdLst>
    <p:sldId id="256" r:id="rId2"/>
    <p:sldId id="257" r:id="rId3"/>
    <p:sldId id="258" r:id="rId4"/>
    <p:sldId id="1242" r:id="rId5"/>
    <p:sldId id="259" r:id="rId6"/>
    <p:sldId id="261" r:id="rId7"/>
    <p:sldId id="263" r:id="rId8"/>
    <p:sldId id="264" r:id="rId9"/>
    <p:sldId id="265" r:id="rId10"/>
    <p:sldId id="266" r:id="rId11"/>
    <p:sldId id="267" r:id="rId12"/>
    <p:sldId id="268" r:id="rId13"/>
    <p:sldId id="269" r:id="rId14"/>
    <p:sldId id="270" r:id="rId15"/>
    <p:sldId id="1239" r:id="rId16"/>
    <p:sldId id="273"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1432" r:id="rId39"/>
    <p:sldId id="296" r:id="rId40"/>
    <p:sldId id="1244" r:id="rId41"/>
    <p:sldId id="1245" r:id="rId42"/>
    <p:sldId id="1252" r:id="rId43"/>
    <p:sldId id="1253" r:id="rId44"/>
    <p:sldId id="1417" r:id="rId45"/>
    <p:sldId id="1418" r:id="rId46"/>
    <p:sldId id="1419" r:id="rId47"/>
    <p:sldId id="1243" r:id="rId48"/>
    <p:sldId id="1420" r:id="rId49"/>
    <p:sldId id="1421" r:id="rId50"/>
    <p:sldId id="1247" r:id="rId51"/>
    <p:sldId id="1369" r:id="rId52"/>
    <p:sldId id="1422" r:id="rId53"/>
    <p:sldId id="298" r:id="rId54"/>
    <p:sldId id="1423" r:id="rId55"/>
    <p:sldId id="1424" r:id="rId56"/>
    <p:sldId id="299" r:id="rId57"/>
    <p:sldId id="1425" r:id="rId58"/>
    <p:sldId id="300" r:id="rId59"/>
    <p:sldId id="1426" r:id="rId60"/>
    <p:sldId id="1427" r:id="rId61"/>
    <p:sldId id="1429" r:id="rId62"/>
    <p:sldId id="1430" r:id="rId63"/>
    <p:sldId id="1431" r:id="rId64"/>
    <p:sldId id="1428" r:id="rId65"/>
    <p:sldId id="1240" r:id="rId66"/>
  </p:sldIdLst>
  <p:sldSz cx="9144000" cy="5143500" type="screen16x9"/>
  <p:notesSz cx="6858000" cy="9144000"/>
  <p:embeddedFontLst>
    <p:embeddedFont>
      <p:font typeface="Euclid Flex Medium" panose="020B0600030000000000" pitchFamily="34" charset="0"/>
      <p:regular r:id="rId68"/>
      <p:italic r:id="rId69"/>
    </p:embeddedFont>
    <p:embeddedFont>
      <p:font typeface="Euclid Flex SemiBold" panose="020B0704000000000000" charset="0"/>
      <p:bold r:id="rId70"/>
      <p:boldItalic r:id="rId71"/>
    </p:embeddedFont>
    <p:embeddedFont>
      <p:font typeface="Inter" panose="020B0604020202020204" charset="0"/>
      <p:regular r:id="rId72"/>
      <p:bold r:id="rId73"/>
    </p:embeddedFont>
    <p:embeddedFont>
      <p:font typeface="Inter SemiBold" panose="020B0604020202020204" charset="0"/>
      <p:regular r:id="rId74"/>
      <p:bold r:id="rId75"/>
    </p:embeddedFont>
    <p:embeddedFont>
      <p:font typeface="Open Sans" panose="020B0606030504020204" pitchFamily="34" charset="0"/>
      <p:regular r:id="rId76"/>
      <p:bold r:id="rId77"/>
      <p:italic r:id="rId78"/>
      <p:boldItalic r:id="rId79"/>
    </p:embeddedFont>
    <p:embeddedFont>
      <p:font typeface="Open Sans SemiBold" panose="020B0706030804020204" pitchFamily="34"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9B"/>
    <a:srgbClr val="434343"/>
    <a:srgbClr val="113970"/>
    <a:srgbClr val="1142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4" autoAdjust="0"/>
  </p:normalViewPr>
  <p:slideViewPr>
    <p:cSldViewPr snapToGrid="0">
      <p:cViewPr varScale="1">
        <p:scale>
          <a:sx n="129" d="100"/>
          <a:sy n="129" d="100"/>
        </p:scale>
        <p:origin x="51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43cee620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43cee620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43cee620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c43cee62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Il est maintenant temps d’introduire le terme clé de mission future : les « forces ». Il existe de nombreuses définitions des forces, et il est important de comprendre comment nous le définissons dans le contexte de mission future.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Qui parmi vous posséde une ou plusieurs des qualités suivantes ? Etre rapide à repérer une erreur ? Avoir une bonne vision d’ensemble ? Penser de manière logique ou analytique ? Faire preuve d’une grande intuition ? Se soucier des autres ? Tout ces qualités sont des forces qui se basent sur une facilité à percevoir ou à prendre des décisions.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Nous ne parlons donc pas ici de force physique.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Option plus précise :  Il est important de noter que nous ne parlons donc pas ici de force physique. Nous ne nous référons pas non plus aux forces de caractère telles que le courage ou l'humilité. Avoir du courage, par exemple, nécessite souvent d’avoir surmonter des peurs ou des obstacles presque insurmontables. En revanche, les forces dont nous parlons sont innées et ne sont pas basées sur l’expérience.</a:t>
            </a:r>
            <a:endParaRPr>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43cee620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43cee620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Dans mission future, les forces découlent exclusivement de la manière dont les gens perçoivent et prennent des décisions. C’est vraiment très important ! Chaque personne peut activer tous les types de perception et de prise de décision.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Cependant, pour la plupart des gens, ces façons de percevoir et de prendre des décisions nécessitent différentes quantités d‘énergie pour être activées. Lorsqu'une manière de percevoir et de prendre des décisions nécessite peu d'énergie pour être activée, nous l'appelons une force. Ainsi, ce qui est facile pour une personne peut être difficile pour une autre.​</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Il est souvent surprenant de réaliser que ce que l'on trouve facile peut être difficile pour quelqu'un d'autre.</a:t>
            </a:r>
            <a:endParaRPr>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43cee620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43cee62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Pourquoi est-ce ainsi? Parce que toutes les informations que nous percevons ne sont pas traitées de manière consciente par notre cerveau.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Prenons l'exemple de l'œil. Nous savons que par l'intermédiaire de l'œil - lorsque nous convertissons cela en unités numériques - le cerveau traite environ 10 millions de bits par seconde.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À votre avis, quel est le pourcentage d’informations traitées consciemment par le cerveau ?​</a:t>
            </a:r>
            <a:endParaRPr dirty="0">
              <a:latin typeface="Inter"/>
              <a:ea typeface="Inter"/>
              <a:cs typeface="Inter"/>
              <a:sym typeface="Inter"/>
            </a:endParaRPr>
          </a:p>
          <a:p>
            <a:pPr marL="0" lvl="0" indent="0" algn="l" rtl="0">
              <a:spcBef>
                <a:spcPts val="1000"/>
              </a:spcBef>
              <a:spcAft>
                <a:spcPts val="0"/>
              </a:spcAft>
              <a:buNone/>
            </a:pPr>
            <a:r>
              <a:rPr lang="en" b="1" dirty="0">
                <a:latin typeface="Inter"/>
                <a:ea typeface="Inter"/>
                <a:cs typeface="Inter"/>
                <a:sym typeface="Inter"/>
              </a:rPr>
              <a:t>Demander de deviner !</a:t>
            </a:r>
            <a:endParaRPr b="1" dirty="0">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3cee62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3cee62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L'être humain ne traite consciemment qu'une très petite partie des informations qu'il perçoit.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Dans le cas des stimulations perçus par les yeux, seulement 0,0004 % est traité consciemment, ce qui équivaut à 40 sur 10 millions de bits par seconde.</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1000"/>
              </a:spcBef>
              <a:spcAft>
                <a:spcPts val="0"/>
              </a:spcAft>
              <a:buClr>
                <a:schemeClr val="dk1"/>
              </a:buClr>
              <a:buSzPts val="1100"/>
              <a:buFont typeface="Arial"/>
              <a:buNone/>
            </a:pPr>
            <a:r>
              <a:rPr lang="fr-FR" dirty="0">
                <a:solidFill>
                  <a:schemeClr val="dk1"/>
                </a:solidFill>
              </a:rPr>
              <a:t>Les illusions d'optique permettent de très bien illustrer ce phénomène. ​</a:t>
            </a:r>
          </a:p>
          <a:p>
            <a:pPr marL="0" lvl="0" indent="0" algn="l" rtl="0">
              <a:spcBef>
                <a:spcPts val="1000"/>
              </a:spcBef>
              <a:spcAft>
                <a:spcPts val="0"/>
              </a:spcAft>
              <a:buClr>
                <a:schemeClr val="dk1"/>
              </a:buClr>
              <a:buSzPts val="1100"/>
              <a:buFont typeface="Arial"/>
              <a:buNone/>
            </a:pPr>
            <a:r>
              <a:rPr lang="fr-FR" dirty="0">
                <a:solidFill>
                  <a:schemeClr val="dk1"/>
                </a:solidFill>
              </a:rPr>
              <a:t>Observez comment les carrés A et B apparaissent clairs ou foncés sur cette image. À votre avis, ces deux carrés sont-ils identiquement clairs/obscurs ou présentent-ils une différence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sur la diapositive pour afficher l'animation.​</a:t>
            </a:r>
          </a:p>
          <a:p>
            <a:pPr marL="0" lvl="0" indent="0" algn="l" rtl="0">
              <a:spcBef>
                <a:spcPts val="1000"/>
              </a:spcBef>
              <a:spcAft>
                <a:spcPts val="0"/>
              </a:spcAft>
              <a:buClr>
                <a:schemeClr val="dk1"/>
              </a:buClr>
              <a:buSzPts val="1100"/>
              <a:buFont typeface="Arial"/>
              <a:buNone/>
            </a:pPr>
            <a:r>
              <a:rPr lang="fr-FR" dirty="0">
                <a:solidFill>
                  <a:schemeClr val="dk1"/>
                </a:solidFill>
              </a:rPr>
              <a:t>En raison de l'ombre projetée par le cylindre vert, presque tout le monde perçoit le carré A comme plus foncé que le carré B. ​</a:t>
            </a:r>
          </a:p>
          <a:p>
            <a:pPr marL="0" lvl="0" indent="0" algn="l" rtl="0">
              <a:spcBef>
                <a:spcPts val="1000"/>
              </a:spcBef>
              <a:spcAft>
                <a:spcPts val="0"/>
              </a:spcAft>
              <a:buClr>
                <a:schemeClr val="dk1"/>
              </a:buClr>
              <a:buSzPts val="1100"/>
              <a:buFont typeface="Arial"/>
              <a:buNone/>
            </a:pPr>
            <a:r>
              <a:rPr lang="fr-FR" dirty="0">
                <a:solidFill>
                  <a:schemeClr val="dk1"/>
                </a:solidFill>
              </a:rPr>
              <a:t>Mais il s'agit en réalité d'une illusion. Si l'image est découpée et que les deux carrés sont placés côte à côte, vous pouvez constater qu'il s'agit effectivement de la même luminosité. ​</a:t>
            </a:r>
          </a:p>
          <a:p>
            <a:pPr marL="0" lvl="0" indent="0" algn="l" rtl="0">
              <a:spcBef>
                <a:spcPts val="1000"/>
              </a:spcBef>
              <a:spcAft>
                <a:spcPts val="0"/>
              </a:spcAft>
              <a:buClr>
                <a:schemeClr val="dk1"/>
              </a:buClr>
              <a:buSzPts val="1100"/>
              <a:buFont typeface="Arial"/>
              <a:buNone/>
            </a:pPr>
            <a:r>
              <a:rPr lang="fr-FR" dirty="0">
                <a:solidFill>
                  <a:schemeClr val="dk1"/>
                </a:solidFill>
              </a:rPr>
              <a:t>Pourtant, même en étant conscient de ce fait, le cerveau ne peut pas percevoir les deux carrés comme ayant la même luminosité. L'inconscient est trop fort !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retour et montrer l'animation une deuxième fois.​</a:t>
            </a:r>
          </a:p>
          <a:p>
            <a:pPr marL="0" lvl="0" indent="0" algn="l" rtl="0">
              <a:spcBef>
                <a:spcPts val="1000"/>
              </a:spcBef>
              <a:spcAft>
                <a:spcPts val="0"/>
              </a:spcAft>
              <a:buClr>
                <a:schemeClr val="dk1"/>
              </a:buClr>
              <a:buSzPts val="1100"/>
              <a:buFont typeface="Arial"/>
              <a:buNone/>
            </a:pPr>
            <a:r>
              <a:rPr lang="fr-FR" dirty="0">
                <a:solidFill>
                  <a:schemeClr val="dk1"/>
                </a:solidFill>
              </a:rPr>
              <a:t>Je vais vous présenter l'image une deuxième fois et faire glisser les carrés l‘un à côté de l‘autre pour que vous puissiez vérifier cela par vous-même.</a:t>
            </a:r>
            <a:endParaRPr lang="fr-FR" dirty="0"/>
          </a:p>
        </p:txBody>
      </p:sp>
    </p:spTree>
    <p:extLst>
      <p:ext uri="{BB962C8B-B14F-4D97-AF65-F5344CB8AC3E}">
        <p14:creationId xmlns:p14="http://schemas.microsoft.com/office/powerpoint/2010/main" val="365661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43cee620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43cee620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perception, notre habitude de percevoir quelque chose d'une certaine manière joue également un rôle.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attentivement cette image et essayez de mémoriser les différences.​</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Cliquer sur la diapositive pour afficher l'image avec une rotation de 180 degrés.​</a:t>
            </a:r>
            <a:endParaRPr b="1" i="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La même image, lorsqu’elle est regardée à l'envers, peut sembler complètement différente de ce à quoi nous sommes habitués. Après quelques heures passées à faire le poirier, votre perception changerait, car le corps et le cerveau humain s’adaptent très rapidement.​</a:t>
            </a:r>
            <a:endParaRPr dirty="0">
              <a:latin typeface="Inter"/>
              <a:ea typeface="Inter"/>
              <a:cs typeface="Inter"/>
              <a:sym typeface="Inte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43cee620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43cee620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Un changement de sa propre position peut également modifier votre perspective. Essayons ensemble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Veuillez-vous lever sur vos chaises et vous retourner à 180 degrés ! Du point de vue d’un GPS, vous êtes toujours au même endroit et pourtant le monde semble complètement différent.​</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Soyez prudent et ne prenez aucun risque !​</a:t>
            </a:r>
            <a:endParaRPr b="1" i="1" dirty="0">
              <a:latin typeface="Inter SemiBold"/>
              <a:ea typeface="Inter SemiBold"/>
              <a:cs typeface="Inter SemiBold"/>
              <a:sym typeface="Inter SemiBold"/>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Le plus étonnant, cependant, c'est de constater à quel point un point de vue ou un jugement peut changer lorsque l’on obtient des informations différentes ou supplémentaires.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vidéo suivante, le narrateur déclare : « Un évènement vu d’un point de vue donne une impression. Vu d’un différent point de vue, il peut donner une impression bien différente. Mais ce n’est qu’en voyant l’image entière que l’on peut vraiment comprendre ce qui passe.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par vous-même pour voir si vous comprenez ce qu’il veut dire.​</a:t>
            </a:r>
            <a:endParaRPr dirty="0">
              <a:latin typeface="Inter"/>
              <a:ea typeface="Inter"/>
              <a:cs typeface="Inter"/>
              <a:sym typeface="Inter"/>
            </a:endParaRPr>
          </a:p>
          <a:p>
            <a:pPr marL="0" lvl="0" indent="0" algn="l" rtl="0">
              <a:spcBef>
                <a:spcPts val="1000"/>
              </a:spcBef>
              <a:spcAft>
                <a:spcPts val="0"/>
              </a:spcAft>
              <a:buNone/>
            </a:pPr>
            <a:r>
              <a:rPr lang="en" b="1" i="1" dirty="0">
                <a:latin typeface="Inter SemiBold"/>
                <a:ea typeface="Inter SemiBold"/>
                <a:cs typeface="Inter SemiBold"/>
                <a:sym typeface="Inter SemiBold"/>
              </a:rPr>
              <a:t>(Passer à la prochaine diapositive et lancer la vidéo).​</a:t>
            </a:r>
            <a:endParaRPr b="1" i="1" dirty="0">
              <a:latin typeface="Inter SemiBold"/>
              <a:ea typeface="Inter SemiBold"/>
              <a:cs typeface="Inter SemiBold"/>
              <a:sym typeface="Inter SemiBo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43cee620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43cee620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100" dirty="0"/>
              <a:t> </a:t>
            </a:r>
            <a:r>
              <a:rPr lang="fr-FR" sz="1100" dirty="0"/>
              <a:t>« Un évènement vu d’un point de vue donne une impression. Vu d’un différent point de vue, il peut donner une impression bien différente. Mais ce n’est qu’en voyant l’image entière que l’on peut vraiment comprendre ce qui passe. »</a:t>
            </a:r>
            <a:endParaRPr lang="de-CH" sz="1100" dirty="0"/>
          </a:p>
          <a:p>
            <a:pPr marL="0" lvl="0" indent="0" algn="l" rtl="0">
              <a:spcBef>
                <a:spcPts val="0"/>
              </a:spcBef>
              <a:spcAft>
                <a:spcPts val="0"/>
              </a:spcAft>
              <a:buNone/>
            </a:pPr>
            <a:endParaRPr sz="1050" dirty="0">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3cee620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3cee62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réflexions sont à l’origine du développement du Visual Implicit Profiler (VIP), que vous avez renseigné. Ce questionnaire a été conçu comme un outil implicite.​</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Lorsque vous l’avez rempli, vous n’êtiez pas conscient de ce qui était visé par la sélection des éléments visuels. Et c'est précisément cela qui permet d'avoir un aperçu des parties inconscientes de la perception et de la prise de décision.​</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En termes simples, le VIP mesure comment les gens réagissent consciemment et inconsciemment aux stimulations visuelles. </a:t>
            </a: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43cee620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43cee620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3cee620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3cee62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Les préférences de perception et de prise de décision sont en grande partie innées. Aucune d'entre elles n'est meilleure ou pire que les autres. Elles sont simplement différentes. Bien sûr, ces differences peuvent souvent entrainer des opinions et des points de vue divergents. Cependant cela ne signifie pas que l'autre personne est ignorante, idiote ou malveillante. Elle perçoit simplement les choses et interprète cette perception différemment. De plus, étant donné que la plupart des informations sont perçues et traitées de manière inconsciente, il arrive souvent que l’on ne soit même pas conscient de la raison pour laquelle nos opinions different de celles des autres.</a:t>
            </a:r>
            <a:endParaRPr dirty="0">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43cee620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c43cee620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43cee620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43cee620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43cee620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43cee620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43cee620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43cee620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43cee6209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c43cee6209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43cee620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43cee620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43cee6209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c43cee6209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c43cee6209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c43cee6209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43cee620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43cee620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dirty="0">
                <a:latin typeface="Inter"/>
                <a:ea typeface="Inter"/>
                <a:cs typeface="Inter"/>
                <a:sym typeface="Inter"/>
              </a:rPr>
              <a:t>Une fois le profil personnel rempli, chaque élève découvrira les cinq Champions </a:t>
            </a:r>
            <a:r>
              <a:rPr lang="fr-FR" dirty="0" err="1">
                <a:latin typeface="Inter"/>
                <a:ea typeface="Inter"/>
                <a:cs typeface="Inter"/>
                <a:sym typeface="Inter"/>
              </a:rPr>
              <a:t>WorldSkills</a:t>
            </a:r>
            <a:r>
              <a:rPr lang="fr-FR" dirty="0">
                <a:latin typeface="Inter"/>
                <a:ea typeface="Inter"/>
                <a:cs typeface="Inter"/>
                <a:sym typeface="Inter"/>
              </a:rPr>
              <a:t> France avec lesquelles ils partagent le plus de forces et de rôles professionnels préférés. Tous ces champions participeront à la Compétition mondiale des métiers à Lyon en septembre. Nous allons maintenant explorer ces Champions et je vous invite à …​</a:t>
            </a: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NB : C’est à vous de définir le nombre, le mix et la manière de découvrir les champions.</a:t>
            </a:r>
            <a:endParaRPr i="1" dirty="0">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43cee620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43cee620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43cee62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43cee62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Choisissez chacun et chacune une vidéo qui vous a laissé une impression particulièrement positive ou que vous avez trouvée très inspirante. Renseignez cette vidéo sur la page de la classe et préparez-vous à expliquer brièvement pourquoi vous avez choisi cette vidéo.</a:t>
            </a:r>
            <a:endParaRPr dirty="0">
              <a:latin typeface="Inter"/>
              <a:ea typeface="Inter"/>
              <a:cs typeface="Inter"/>
              <a:sym typeface="Int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3cee6209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43cee620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NB : C'est à vous de décider lesquelles de ces vidéos sont présentées et sur quoi vous souhaitez mettre l'accent lors de la discussion. Assurez-vous d'avoir un accès à Internet et de mettre en place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Je prie celui ou celle d'entre vous qui ont recommandé la vidéo de décrire brièvement pourquoi ils l'ont fait. ​</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endParaRPr lang="en"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Pour les niveaux 2 et </a:t>
            </a:r>
            <a:r>
              <a:rPr lang="en" i="1" dirty="0">
                <a:highlight>
                  <a:srgbClr val="B6D7A8"/>
                </a:highlight>
                <a:latin typeface="Inter"/>
                <a:ea typeface="Inter"/>
                <a:cs typeface="Inter"/>
                <a:sym typeface="Inter"/>
              </a:rPr>
              <a:t>3</a:t>
            </a:r>
            <a:r>
              <a:rPr lang="en" i="1" dirty="0">
                <a:latin typeface="Inter"/>
                <a:ea typeface="Inter"/>
                <a:cs typeface="Inter"/>
                <a:sym typeface="Inter"/>
              </a:rPr>
              <a:t>, l’élément suivant peut être discuté :​</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Ces vidéos mettent en avant un point important. Chaque personne est unique ! Tous ces jeunes sont des Champions. Rien qu'en participant aux compétitions, ils manifestent leur passion pour leur métier et démontrent qu'ils ont un grand savoir-faire. Cette passion et cette réussite précoce les unissent et reposent toujours sur le fait qu’ils se sont appuyés sur leurs forces et les ont déployées de manière conséquente ! De plus tous les Champions ont reçu les mêmes informations et instructions pour enregistrer les vidéos. Et malgré toutes ces parallèles et similitudes, chacun et chacune d'entre eux a choisi ses propres mots et sa propre façon très individuelle et unique de se présenter. ​</a:t>
            </a:r>
            <a:endParaRPr dirty="0">
              <a:latin typeface="Inter"/>
              <a:ea typeface="Inter"/>
              <a:cs typeface="Inter"/>
              <a:sym typeface="Inter"/>
            </a:endParaRPr>
          </a:p>
          <a:p>
            <a:pPr marL="0" lvl="0" indent="0" algn="l" rtl="0">
              <a:spcBef>
                <a:spcPts val="1000"/>
              </a:spcBef>
              <a:spcAft>
                <a:spcPts val="0"/>
              </a:spcAft>
              <a:buNone/>
            </a:pPr>
            <a:r>
              <a:rPr lang="en" dirty="0">
                <a:latin typeface="Inter"/>
                <a:ea typeface="Inter"/>
                <a:cs typeface="Inter"/>
                <a:sym typeface="Inter"/>
              </a:rPr>
              <a:t>Gardez toujours cela en tête ! Chaque être humain a son propre jeu des forces qui le rend unique.</a:t>
            </a:r>
            <a:endParaRPr dirty="0">
              <a:latin typeface="Inter"/>
              <a:ea typeface="Inter"/>
              <a:cs typeface="Inter"/>
              <a:sym typeface="Inte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43cee6209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c43cee6209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43cee620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43cee620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c43cee6209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c43cee6209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t>Assurez-vous d'avoir un accès à Internet et de faire un lien entre cette diapositive et la page Internet de la classe.​</a:t>
            </a:r>
            <a:endParaRPr i="1" dirty="0"/>
          </a:p>
          <a:p>
            <a:pPr marL="0" lvl="0" indent="0" algn="l" rtl="0">
              <a:spcBef>
                <a:spcPts val="1000"/>
              </a:spcBef>
              <a:spcAft>
                <a:spcPts val="0"/>
              </a:spcAft>
              <a:buClr>
                <a:schemeClr val="dk1"/>
              </a:buClr>
              <a:buSzPts val="1100"/>
              <a:buFont typeface="Arial"/>
              <a:buNone/>
            </a:pPr>
            <a:r>
              <a:rPr lang="en" dirty="0"/>
              <a:t>Chacun d'entre vous a inscrit trois forces préférées dans son profil personnel. Cela a donné le profil de classe suivant : </a:t>
            </a:r>
            <a:r>
              <a:rPr lang="en" b="1" dirty="0">
                <a:latin typeface="Inter SemiBold"/>
                <a:ea typeface="Inter SemiBold"/>
                <a:cs typeface="Inter SemiBold"/>
                <a:sym typeface="Inter SemiBold"/>
              </a:rPr>
              <a:t>Montrer le profil des forces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t>Discutons maintenant de ce profil (</a:t>
            </a:r>
            <a:r>
              <a:rPr lang="en" i="1" dirty="0"/>
              <a:t>voir diapositive précédente</a:t>
            </a:r>
            <a:r>
              <a:rPr lang="en" dirty="0"/>
              <a: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c43cee6209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c43cee6209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Assurez-vous d'avoir un accès à Internet et de faire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Chacun d'entre vous a inscrit trois rôles professionnels préférées dans son profil personnel.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Cela a donné le profil de classe suivant : </a:t>
            </a:r>
            <a:r>
              <a:rPr lang="en" b="1" dirty="0">
                <a:latin typeface="Inter SemiBold"/>
                <a:ea typeface="Inter SemiBold"/>
                <a:cs typeface="Inter SemiBold"/>
                <a:sym typeface="Inter SemiBold"/>
              </a:rPr>
              <a:t>Montrer le collage des rôles professionnels préférés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Discutons maintenant de ce profil (</a:t>
            </a:r>
            <a:r>
              <a:rPr lang="en" i="1" dirty="0">
                <a:latin typeface="Inter"/>
                <a:ea typeface="Inter"/>
                <a:cs typeface="Inter"/>
                <a:sym typeface="Inter"/>
              </a:rPr>
              <a:t>voir diapositive précédente</a:t>
            </a:r>
            <a:r>
              <a:rPr lang="en" dirty="0">
                <a:latin typeface="Inter"/>
                <a:ea typeface="Inter"/>
                <a:cs typeface="Inter"/>
                <a:sym typeface="Inter"/>
              </a:rPr>
              <a:t>).</a:t>
            </a:r>
            <a:endParaRPr dirty="0">
              <a:latin typeface="Inter"/>
              <a:ea typeface="Inter"/>
              <a:cs typeface="Inter"/>
              <a:sym typeface="Inte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887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65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8718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222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1141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Note : Pour permettre une observation sur place, le choix des cinq métiers doit se faire parmi les métiers en compétition ou en démonstration. L’équipe de France est engagée dans 59 des 64 métiers présents à Lyon.</a:t>
            </a:r>
            <a:endParaRPr lang="fr-FR" dirty="0"/>
          </a:p>
        </p:txBody>
      </p:sp>
    </p:spTree>
    <p:extLst>
      <p:ext uri="{BB962C8B-B14F-4D97-AF65-F5344CB8AC3E}">
        <p14:creationId xmlns:p14="http://schemas.microsoft.com/office/powerpoint/2010/main" val="1068443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defTabSz="955612">
              <a:buNone/>
              <a:defRPr/>
            </a:pPr>
            <a:r>
              <a:rPr lang="fr-FR" sz="1300" dirty="0">
                <a:solidFill>
                  <a:srgbClr val="7030A0"/>
                </a:solidFill>
                <a:latin typeface="Inter" panose="020B0604020202020204" charset="0"/>
                <a:ea typeface="Inter" panose="020B0604020202020204" charset="0"/>
                <a:cs typeface="+mn-lt"/>
              </a:rPr>
              <a:t>Les pages Internet des </a:t>
            </a:r>
            <a:r>
              <a:rPr lang="fr-FR" sz="1300" b="1" dirty="0">
                <a:solidFill>
                  <a:srgbClr val="7030A0"/>
                </a:solidFill>
                <a:latin typeface="Inter" panose="020B0604020202020204" charset="0"/>
                <a:ea typeface="Inter" panose="020B0604020202020204" charset="0"/>
                <a:cs typeface="+mn-lt"/>
              </a:rPr>
              <a:t>Champions de WorldSkills France </a:t>
            </a:r>
            <a:r>
              <a:rPr lang="fr-FR" sz="1300" dirty="0">
                <a:solidFill>
                  <a:srgbClr val="7030A0"/>
                </a:solidFill>
                <a:latin typeface="Inter" panose="020B0604020202020204" charset="0"/>
                <a:ea typeface="Inter" panose="020B0604020202020204" charset="0"/>
                <a:cs typeface="+mn-lt"/>
              </a:rPr>
              <a:t>et des </a:t>
            </a:r>
            <a:r>
              <a:rPr lang="fr-FR" sz="1300" b="1" dirty="0" err="1">
                <a:solidFill>
                  <a:srgbClr val="7030A0"/>
                </a:solidFill>
                <a:latin typeface="Inter" panose="020B0604020202020204" charset="0"/>
                <a:ea typeface="Inter" panose="020B0604020202020204" charset="0"/>
                <a:cs typeface="+mn-lt"/>
              </a:rPr>
              <a:t>Skills</a:t>
            </a:r>
            <a:r>
              <a:rPr lang="fr-FR" sz="1300" b="1" dirty="0">
                <a:solidFill>
                  <a:srgbClr val="7030A0"/>
                </a:solidFill>
                <a:latin typeface="Inter" panose="020B0604020202020204" charset="0"/>
                <a:ea typeface="Inter" panose="020B0604020202020204" charset="0"/>
                <a:cs typeface="+mn-lt"/>
              </a:rPr>
              <a:t> de WorldSkills 2024 </a:t>
            </a:r>
            <a:r>
              <a:rPr lang="fr-FR" sz="1300" dirty="0">
                <a:solidFill>
                  <a:srgbClr val="7030A0"/>
                </a:solidFill>
                <a:latin typeface="Inter" panose="020B0604020202020204" charset="0"/>
                <a:ea typeface="Inter" panose="020B0604020202020204" charset="0"/>
                <a:cs typeface="+mn-lt"/>
              </a:rPr>
              <a:t>sont d'excellentes sources d'information pour étudier les métiers en compétition.</a:t>
            </a:r>
          </a:p>
          <a:p>
            <a:pPr marL="158750" indent="0" defTabSz="955612">
              <a:buNone/>
              <a:defRPr/>
            </a:pPr>
            <a:endParaRPr lang="de-CH" i="1" dirty="0">
              <a:latin typeface="Inter" panose="020B0604020202020204" charset="0"/>
              <a:ea typeface="Inter" panose="020B0604020202020204" charset="0"/>
            </a:endParaRPr>
          </a:p>
          <a:p>
            <a:pPr marL="158750" indent="0" defTabSz="955612">
              <a:buNone/>
              <a:defRPr/>
            </a:pPr>
            <a:r>
              <a:rPr lang="de-CH" i="1" dirty="0">
                <a:latin typeface="Inter" panose="020B0604020202020204" charset="0"/>
                <a:ea typeface="Inter" panose="020B0604020202020204" charset="0"/>
              </a:rPr>
              <a:t>Note: En cliquant sur les images des pages Internet vous pouvez accéder à la page respective (si vous avez une connexion Internet).</a:t>
            </a:r>
          </a:p>
          <a:p>
            <a:pPr marL="158750" indent="0" defTabSz="955612">
              <a:buNone/>
              <a:defRPr/>
            </a:pPr>
            <a:r>
              <a:rPr lang="de-CH" sz="1300" b="1" i="1" dirty="0">
                <a:latin typeface="Inter" panose="020B0604020202020204" charset="0"/>
                <a:ea typeface="Inter" panose="020B0604020202020204" charset="0"/>
              </a:rPr>
              <a:t>https://www.champions.worldskills-france.org/decouvrez-nos-champions</a:t>
            </a:r>
          </a:p>
          <a:p>
            <a:pPr marL="158750" indent="0">
              <a:buNone/>
            </a:pPr>
            <a:r>
              <a:rPr lang="de-CH" sz="1300" b="1" i="1" dirty="0">
                <a:latin typeface="Inter" panose="020B0604020202020204" charset="0"/>
                <a:ea typeface="Inter" panose="020B0604020202020204" charset="0"/>
              </a:rPr>
              <a:t>https://worldskills2024.com/skills/</a:t>
            </a:r>
            <a:endParaRPr lang="de-CH" i="1" dirty="0">
              <a:latin typeface="Inter" panose="020B0604020202020204" charset="0"/>
              <a:ea typeface="Inter" panose="020B060402020202020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844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Vous avez choisis cinq métiers que vous aimeriez découvrir à la Compétition </a:t>
            </a:r>
            <a:r>
              <a:rPr lang="fr-FR" i="0" dirty="0" err="1">
                <a:highlight>
                  <a:srgbClr val="FF00FF"/>
                </a:highlight>
                <a:latin typeface="Inter"/>
                <a:ea typeface="Inter"/>
                <a:cs typeface="Inter"/>
                <a:sym typeface="Inter"/>
              </a:rPr>
              <a:t>WorldSkills</a:t>
            </a:r>
            <a:r>
              <a:rPr lang="fr-FR" i="0" dirty="0">
                <a:highlight>
                  <a:srgbClr val="FF00FF"/>
                </a:highlight>
                <a:latin typeface="Inter"/>
                <a:ea typeface="Inter"/>
                <a:cs typeface="Inter"/>
                <a:sym typeface="Inter"/>
              </a:rPr>
              <a:t> Lyon 2024. Merci de renseigner ces métiers en suivant la procédure proposée sur cette diapositive.​</a:t>
            </a:r>
          </a:p>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Une fois que avez renseigné ces cinq métiers, ils apparaîtront sur votre page Internet personnelle. </a:t>
            </a:r>
          </a:p>
        </p:txBody>
      </p:sp>
    </p:spTree>
    <p:extLst>
      <p:ext uri="{BB962C8B-B14F-4D97-AF65-F5344CB8AC3E}">
        <p14:creationId xmlns:p14="http://schemas.microsoft.com/office/powerpoint/2010/main" val="1376150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Sur votre page Internet vous pouvez maintenant télécharger votre fiche portrait et une feuille de route personnelle de la Compétition. Avec le QR code vous pouvez accéder au site de la billetterie de la Compétition et obtenir gratuitement des billets pour vous et vos parents (ou amis ou famille) et par exemple visiter encore une fois la Compétition le samedi. Vous pourrez alors découvrir les métiers que vous ne pourrez observer lors de notre visite avec la classe. </a:t>
            </a:r>
            <a:endParaRPr i="0" dirty="0">
              <a:latin typeface="Inter"/>
              <a:ea typeface="Inter"/>
              <a:cs typeface="Inter"/>
              <a:sym typeface="Inter"/>
            </a:endParaRPr>
          </a:p>
        </p:txBody>
      </p:sp>
    </p:spTree>
    <p:extLst>
      <p:ext uri="{BB962C8B-B14F-4D97-AF65-F5344CB8AC3E}">
        <p14:creationId xmlns:p14="http://schemas.microsoft.com/office/powerpoint/2010/main" val="299824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800" b="0" i="0" u="none" strike="noStrike" dirty="0">
                <a:solidFill>
                  <a:srgbClr val="000000"/>
                </a:solidFill>
                <a:effectLst/>
                <a:latin typeface="Calibri" panose="020F0502020204030204" pitchFamily="34" charset="0"/>
              </a:rPr>
              <a:t>Téléchargez le plan de visite de la classe</a:t>
            </a:r>
            <a:endParaRPr dirty="0"/>
          </a:p>
        </p:txBody>
      </p:sp>
    </p:spTree>
    <p:extLst>
      <p:ext uri="{BB962C8B-B14F-4D97-AF65-F5344CB8AC3E}">
        <p14:creationId xmlns:p14="http://schemas.microsoft.com/office/powerpoint/2010/main" val="3426224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800" b="0" i="0" u="none" strike="noStrike" dirty="0">
                <a:solidFill>
                  <a:srgbClr val="000000"/>
                </a:solidFill>
                <a:effectLst/>
                <a:latin typeface="Calibri" panose="020F0502020204030204" pitchFamily="34" charset="0"/>
              </a:rPr>
              <a:t>Téléchargez le plan de visite de la classe</a:t>
            </a:r>
            <a:endParaRPr dirty="0"/>
          </a:p>
        </p:txBody>
      </p:sp>
    </p:spTree>
    <p:extLst>
      <p:ext uri="{BB962C8B-B14F-4D97-AF65-F5344CB8AC3E}">
        <p14:creationId xmlns:p14="http://schemas.microsoft.com/office/powerpoint/2010/main" val="3760711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29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43cee620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43cee620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Introduisez la définition d’aptitude dans le sens large du terme, pour donner plus de flexibilité aux élèves lors de la découverte des Champions et des métiers et de leurs ressources personnelles.</a:t>
            </a:r>
            <a:endParaRPr dirty="0"/>
          </a:p>
        </p:txBody>
      </p:sp>
    </p:spTree>
    <p:extLst>
      <p:ext uri="{BB962C8B-B14F-4D97-AF65-F5344CB8AC3E}">
        <p14:creationId xmlns:p14="http://schemas.microsoft.com/office/powerpoint/2010/main" val="35186096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fr-FR" dirty="0"/>
              <a:t>Pour les </a:t>
            </a:r>
            <a:r>
              <a:rPr lang="fr-FR" i="0" dirty="0"/>
              <a:t>X</a:t>
            </a:r>
            <a:r>
              <a:rPr lang="fr-FR" dirty="0"/>
              <a:t> métiers que vous allez visiter et que vous retrouvez sur la feuille de route de votre groupe, je vous demande de vous préparer comme suit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dirty="0"/>
              <a:t>Cliquez sur la page Internet https://worldskills2024.com/skills/ </a:t>
            </a:r>
            <a:r>
              <a:rPr lang="fr-FR" i="1" dirty="0"/>
              <a:t>(vous pouvez aussi cliquer sur la présentation) </a:t>
            </a:r>
            <a:r>
              <a:rPr lang="fr-FR" i="0" dirty="0"/>
              <a:t>et cherchez ces métiers.</a:t>
            </a:r>
          </a:p>
          <a:p>
            <a:pPr marL="171450" indent="-171450"/>
            <a:r>
              <a:rPr lang="fr-FR" i="0" dirty="0"/>
              <a:t>En option : Lisez </a:t>
            </a:r>
            <a:r>
              <a:rPr lang="fr-FR" sz="1200" dirty="0">
                <a:ea typeface="+mn-lt"/>
                <a:cs typeface="+mn-lt"/>
              </a:rPr>
              <a:t>une description détaillée des métiers sous forme de « Fiche Métier » à télécharger.</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54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B1B4-8BF7-CFDD-B6DE-5F4609D077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C0402A-9FA9-DB1B-088E-4C5C558D6FC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2EEAE86-1657-3A84-4DFB-F934B2EBDE39}"/>
              </a:ext>
            </a:extLst>
          </p:cNvPr>
          <p:cNvSpPr>
            <a:spLocks noGrp="1"/>
          </p:cNvSpPr>
          <p:nvPr>
            <p:ph type="body" idx="1"/>
          </p:nvPr>
        </p:nvSpPr>
        <p:spPr/>
        <p:txBody>
          <a:bodyPr/>
          <a:lstStyle/>
          <a:p>
            <a:pPr marL="171450" indent="-171450">
              <a:buFont typeface="Arial" panose="020B0604020202020204" pitchFamily="34" charset="0"/>
              <a:buChar char="•"/>
            </a:pPr>
            <a:r>
              <a:rPr lang="fr-FR" dirty="0"/>
              <a:t>La première page de la Fiche Métier explique en quelques mots le métier, les formations, les évolutions possibles et propose des liens pour consulter des informations complémentaires.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La deuxième page présente pour les 54 métiers avec un participant français à la Compétition WorldSkills 2024, le témoignage d'</a:t>
            </a:r>
            <a:r>
              <a:rPr lang="fr-FR" dirty="0" err="1"/>
              <a:t>un•e</a:t>
            </a:r>
            <a:r>
              <a:rPr lang="fr-FR" dirty="0"/>
              <a:t> </a:t>
            </a:r>
            <a:r>
              <a:rPr lang="fr-FR" dirty="0" err="1"/>
              <a:t>champion•ne</a:t>
            </a:r>
            <a:r>
              <a:rPr lang="fr-FR" dirty="0"/>
              <a:t> ou d'</a:t>
            </a:r>
            <a:r>
              <a:rPr lang="fr-FR" dirty="0" err="1"/>
              <a:t>un•e</a:t>
            </a:r>
            <a:r>
              <a:rPr lang="fr-FR" dirty="0"/>
              <a:t> </a:t>
            </a:r>
            <a:r>
              <a:rPr lang="fr-FR" dirty="0" err="1"/>
              <a:t>expert•e</a:t>
            </a:r>
            <a:r>
              <a:rPr lang="fr-FR" dirty="0"/>
              <a:t> métier WorldSkills France et explique les principes de l'épreuve pour ce métier en compétition. </a:t>
            </a:r>
            <a:r>
              <a:rPr lang="fr-FR" sz="1800" dirty="0">
                <a:effectLst/>
                <a:latin typeface="Segoe UI" panose="020B0502040204020203" pitchFamily="34" charset="0"/>
              </a:rPr>
              <a:t>Pour les autres métiers les témoignages sont d’experts ou professionnels du métier reconnus, mais qui ne font pas partie du réseau WorldSkills France. </a:t>
            </a:r>
            <a:endParaRPr lang="fr-FR" sz="1800" dirty="0">
              <a:effectLst/>
              <a:latin typeface="Arial" panose="020B0604020202020204" pitchFamily="34" charset="0"/>
            </a:endParaRPr>
          </a:p>
          <a:p>
            <a:endParaRPr lang="de-CH" dirty="0"/>
          </a:p>
        </p:txBody>
      </p:sp>
      <p:sp>
        <p:nvSpPr>
          <p:cNvPr id="4" name="Foliennummernplatzhalter 3">
            <a:extLst>
              <a:ext uri="{FF2B5EF4-FFF2-40B4-BE49-F238E27FC236}">
                <a16:creationId xmlns:a16="http://schemas.microsoft.com/office/drawing/2014/main" id="{A5EA85BA-6D64-F2B4-81AA-CEDB9167B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1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c43cee620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c43cee620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3518264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24208318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c43cee6209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c43cee6209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Chacun de vous va nous donner un retour de notre visite de la Compétition.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premier temps, formulez votre retour en un mot qui qualifie votre impression comme génial, instruisant, top etc. Si vous n’étiez pas content, vous pouvez aussi le dire maintenant, par exemple en utilisant le mot ennuyeux.​</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deuxième temps formuler en quelques mots ce qui vous a particulièrement plu, ou ce qui vous a impressionné le plus.</a:t>
            </a:r>
            <a:endParaRPr i="0" dirty="0">
              <a:latin typeface="Inter"/>
              <a:ea typeface="Inter"/>
              <a:cs typeface="Inter"/>
              <a:sym typeface="Inter"/>
            </a:endParaRPr>
          </a:p>
        </p:txBody>
      </p:sp>
    </p:spTree>
    <p:extLst>
      <p:ext uri="{BB962C8B-B14F-4D97-AF65-F5344CB8AC3E}">
        <p14:creationId xmlns:p14="http://schemas.microsoft.com/office/powerpoint/2010/main" val="265924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878234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3cee620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3cee620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Compétitions des métiers offrent une opportunité unique de plonger au cœur d’une multitude de métiers en situation réelle, offrant ainsi une découverte concrète et enrichissante des diverses voies professionnelles et de l’excellence dans les métiers.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jeunes professionnels âgés d’à peine plus de vingt ans que vous découvrirez dans cette vidéo sont tous déjà des Champions. Rien qu'en participant aux compétitions, ils manifestent leur passion pour leur métier et démontrent qu'ils ont un grand savoir-faire.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Compétitions des métiers, également connues sous le nom d’Olympiades des métiers, sont organisées sous l’égide de WorldSkills France. Cette organisation désigne également les équipes nationales participant aux Championnats du Monde nommés les WorldSkills, et aux Championnats d’Europe nommés les EuroSkills.​</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La vidéo suivante vous offer un premier aprerçu de ces compétitions.​</a:t>
            </a:r>
            <a:endParaRPr>
              <a:latin typeface="Inter"/>
              <a:ea typeface="Inter"/>
              <a:cs typeface="Inter"/>
              <a:sym typeface="Inte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2718261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66340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2410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lang="fr-FR" i="0"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Vous allez identifier une / deux / trois aptitudes qui vous tiennent à cœur et dont vous aimeriez pouvoir compte lors du choix d’une profession. Nous allons ensuite les renseigner ensemble dans un nuage de mots.</a:t>
            </a:r>
            <a:endParaRPr i="0" dirty="0">
              <a:latin typeface="Inter"/>
              <a:ea typeface="Inter"/>
              <a:cs typeface="Inter"/>
              <a:sym typeface="Inter"/>
            </a:endParaRPr>
          </a:p>
        </p:txBody>
      </p:sp>
    </p:spTree>
    <p:extLst>
      <p:ext uri="{BB962C8B-B14F-4D97-AF65-F5344CB8AC3E}">
        <p14:creationId xmlns:p14="http://schemas.microsoft.com/office/powerpoint/2010/main" val="4065713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63552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72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43cee620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43cee620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dk1"/>
                </a:solidFill>
                <a:latin typeface="Inter"/>
                <a:ea typeface="Inter"/>
                <a:cs typeface="Inter"/>
                <a:sym typeface="Inter"/>
              </a:rPr>
              <a:t>Cette vidéo présente le fonctionnement du système de compétition WorldSkills. L’infographie à la fin capitule les 3 étapes : régionale, nationale et internationale. </a:t>
            </a:r>
            <a:endParaRPr sz="1050">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43cee620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43cee620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43cee6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43cee6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ollbild">
    <p:spTree>
      <p:nvGrpSpPr>
        <p:cNvPr id="1" name=""/>
        <p:cNvGrpSpPr/>
        <p:nvPr/>
      </p:nvGrpSpPr>
      <p:grpSpPr>
        <a:xfrm>
          <a:off x="0" y="0"/>
          <a:ext cx="0" cy="0"/>
          <a:chOff x="0" y="0"/>
          <a:chExt cx="0" cy="0"/>
        </a:xfrm>
      </p:grpSpPr>
      <p:cxnSp>
        <p:nvCxnSpPr>
          <p:cNvPr id="14" name="Gerade Verbindung 13"/>
          <p:cNvCxnSpPr/>
          <p:nvPr userDrawn="1"/>
        </p:nvCxnSpPr>
        <p:spPr>
          <a:xfrm>
            <a:off x="299533" y="1574548"/>
            <a:ext cx="233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Bildplatzhalter 12"/>
          <p:cNvSpPr>
            <a:spLocks noGrp="1"/>
          </p:cNvSpPr>
          <p:nvPr>
            <p:ph type="pic" sz="quarter" idx="11"/>
          </p:nvPr>
        </p:nvSpPr>
        <p:spPr>
          <a:xfrm>
            <a:off x="0" y="1"/>
            <a:ext cx="9144000" cy="4840166"/>
          </a:xfrm>
        </p:spPr>
        <p:txBody>
          <a:bodyPr/>
          <a:lstStyle/>
          <a:p>
            <a:endParaRPr lang="de-DE"/>
          </a:p>
        </p:txBody>
      </p:sp>
    </p:spTree>
    <p:extLst>
      <p:ext uri="{BB962C8B-B14F-4D97-AF65-F5344CB8AC3E}">
        <p14:creationId xmlns:p14="http://schemas.microsoft.com/office/powerpoint/2010/main" val="2315869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E7ABC-D79C-F987-5092-53F8B494EA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C91E35-CB1C-5687-FE03-93D77A503435}"/>
              </a:ext>
            </a:extLst>
          </p:cNvPr>
          <p:cNvSpPr>
            <a:spLocks noGrp="1"/>
          </p:cNvSpPr>
          <p:nvPr>
            <p:ph idx="1"/>
          </p:nvPr>
        </p:nvSpPr>
        <p:spPr>
          <a:xfrm>
            <a:off x="628650" y="1369219"/>
            <a:ext cx="7886699" cy="32599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B841FE-6993-6365-E2BA-ED0A1507D4E1}"/>
              </a:ext>
            </a:extLst>
          </p:cNvPr>
          <p:cNvSpPr>
            <a:spLocks noGrp="1"/>
          </p:cNvSpPr>
          <p:nvPr>
            <p:ph type="dt" sz="half" idx="10"/>
          </p:nvPr>
        </p:nvSpPr>
        <p:spPr/>
        <p:txBody>
          <a:bodyPr/>
          <a:lstStyle/>
          <a:p>
            <a:fld id="{B170B4F1-125D-4AD8-B49C-4D711B80FCE6}"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5AB52234-3979-4A60-096F-E608EC75EB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7B0ED9-F757-6431-C038-5E7D83AC7EFE}"/>
              </a:ext>
            </a:extLst>
          </p:cNvPr>
          <p:cNvSpPr>
            <a:spLocks noGrp="1"/>
          </p:cNvSpPr>
          <p:nvPr>
            <p:ph type="sldNum" sz="quarter" idx="12"/>
          </p:nvPr>
        </p:nvSpPr>
        <p:spPr/>
        <p:txBody>
          <a:bodyPr/>
          <a:lstStyle/>
          <a:p>
            <a:fld id="{D0975264-47A6-4FEC-94C5-02DEB0643669}" type="slidenum">
              <a:rPr lang="fr-FR" smtClean="0"/>
              <a:t>‹Nr.›</a:t>
            </a:fld>
            <a:endParaRPr lang="fr-FR"/>
          </a:p>
        </p:txBody>
      </p:sp>
    </p:spTree>
    <p:extLst>
      <p:ext uri="{BB962C8B-B14F-4D97-AF65-F5344CB8AC3E}">
        <p14:creationId xmlns:p14="http://schemas.microsoft.com/office/powerpoint/2010/main" val="419264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fr_Les-bases-theoriques_PSYfiers.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Glossaire_des_forces.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roles_professionnels.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Fiche_de_travail-Champions_WorldSkills_France.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Fiche_de_travail-Champions_WorldSkills_France.pd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orldskills-videos.s3.eu-central-1.amazonaws.com/presentation-uploads/WSF_mf_Cartes_des_forces.pdf" TargetMode="External"/><Relationship Id="rId4" Type="http://schemas.openxmlformats.org/officeDocument/2006/relationships/hyperlink" Target="https://worldskills-videos.s3.eu-central-1.amazonaws.com/presentation-uploads/WSF_mf_Glossaire_des_forces.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Cartes_des_forces.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forces.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Cartes_des_roles_professionnels.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roles_professionnels.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s://worldskills2024.com/preparer-sa-visite/groupe/"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avenirs.onisep.fr/equipes-educatives/gros-plan-sur-la-decouverte-des-metiers" TargetMode="External"/><Relationship Id="rId4" Type="http://schemas.openxmlformats.org/officeDocument/2006/relationships/hyperlink" Target="https://avenirs.onisep.fr/eleves/orientation-et-decouverte-des-metiers-au-college&#820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orldskills2024.com/skills/" TargetMode="External"/><Relationship Id="rId7" Type="http://schemas.openxmlformats.org/officeDocument/2006/relationships/hyperlink" Target="https://www.champions.worldskills-france.org/decouvrez-nos-champions"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orldskills2024.com/skill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worldskills-france.org/app/uploads/2023/06/47FNAT_Fiche-de-presentation-de-la-compe.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4.png"/><Relationship Id="rId7"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orldskills2024.com/skill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91825"/>
            <a:ext cx="8520600" cy="180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spcBef>
                <a:spcPts val="0"/>
              </a:spcBef>
              <a:spcAft>
                <a:spcPts val="0"/>
              </a:spcAft>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55" name="Google Shape;55;p13"/>
          <p:cNvSpPr txBox="1">
            <a:spLocks noGrp="1"/>
          </p:cNvSpPr>
          <p:nvPr>
            <p:ph type="subTitle" idx="1"/>
          </p:nvPr>
        </p:nvSpPr>
        <p:spPr>
          <a:xfrm>
            <a:off x="311700" y="2834125"/>
            <a:ext cx="8520600" cy="57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Découvrir ses forces et la richesse des métiers</a:t>
            </a:r>
            <a:endParaRPr sz="25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Le concept des forces mission future ​</a:t>
            </a:r>
            <a:endParaRPr sz="1600">
              <a:latin typeface="Open Sans SemiBold"/>
              <a:ea typeface="Open Sans SemiBold"/>
              <a:cs typeface="Open Sans SemiBold"/>
              <a:sym typeface="Open Sans SemiBold"/>
            </a:endParaRPr>
          </a:p>
        </p:txBody>
      </p:sp>
      <p:sp>
        <p:nvSpPr>
          <p:cNvPr id="124" name="Google Shape;124;p23"/>
          <p:cNvSpPr txBox="1">
            <a:spLocks noGrp="1"/>
          </p:cNvSpPr>
          <p:nvPr>
            <p:ph type="body" idx="1"/>
          </p:nvPr>
        </p:nvSpPr>
        <p:spPr>
          <a:xfrm>
            <a:off x="211873" y="946875"/>
            <a:ext cx="8620427"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considère les forces comme une partie non négligeable des </a:t>
            </a:r>
            <a:r>
              <a:rPr lang="en" sz="1100" dirty="0">
                <a:solidFill>
                  <a:schemeClr val="tx1">
                    <a:lumMod val="85000"/>
                    <a:lumOff val="15000"/>
                  </a:schemeClr>
                </a:solidFill>
                <a:latin typeface="Inter SemiBold"/>
                <a:ea typeface="Inter SemiBold"/>
                <a:cs typeface="Inter SemiBold"/>
                <a:sym typeface="Inter SemiBold"/>
              </a:rPr>
              <a:t>ressources psychiques</a:t>
            </a:r>
            <a:r>
              <a:rPr lang="en" sz="1100" dirty="0">
                <a:solidFill>
                  <a:schemeClr val="tx1">
                    <a:lumMod val="85000"/>
                    <a:lumOff val="15000"/>
                  </a:schemeClr>
                </a:solidFill>
                <a:latin typeface="Inter"/>
                <a:ea typeface="Inter"/>
                <a:cs typeface="Inter"/>
                <a:sym typeface="Inter"/>
              </a:rPr>
              <a:t> d’une personne. Reconnaître ou découvrir ces </a:t>
            </a:r>
            <a:r>
              <a:rPr lang="en" sz="1100" dirty="0">
                <a:solidFill>
                  <a:schemeClr val="tx1">
                    <a:lumMod val="85000"/>
                    <a:lumOff val="15000"/>
                  </a:schemeClr>
                </a:solidFill>
                <a:latin typeface="Inter SemiBold"/>
                <a:ea typeface="Inter SemiBold"/>
                <a:cs typeface="Inter SemiBold"/>
                <a:sym typeface="Inter SemiBold"/>
              </a:rPr>
              <a:t>ressources positives </a:t>
            </a:r>
            <a:r>
              <a:rPr lang="en" sz="1100" dirty="0">
                <a:solidFill>
                  <a:schemeClr val="tx1">
                    <a:lumMod val="85000"/>
                    <a:lumOff val="15000"/>
                  </a:schemeClr>
                </a:solidFill>
                <a:latin typeface="Inter"/>
                <a:ea typeface="Inter"/>
                <a:cs typeface="Inter"/>
                <a:sym typeface="Inter"/>
              </a:rPr>
              <a:t>n’est pas facile. </a:t>
            </a: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a été conçu pour lancer cette découverte, très spécifiquement dans le contexte de l’orientation professionnelle. Le fait d’accorder la priorité aux forces et ainsi au potentiel (souvent inconscient) s’appuie sur les concepts de la psychologie positive.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 profil des forces de </a:t>
            </a: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repose sur les préférences en matière de perception (détail ou vue d'ensemble) et de prise de décision (rationnelle/logique ou intuitive/émotionnelle) avec lesquelles une personne se sent le plus à l’aise. Pour des jeunes de 12 à 16 ans, ce concept peut d’abord paraître abstrait. Les diapositives suivantes ont donc été créées pour expliquer de façon très simple, mais marquante comment perception et prise de décision sont influencées de façon innée par des préférences naturelles et presque toujours inconscientes, ainsi que par les différents points de vue.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Nous conseillons vivement d’utiliser au moins une partie des diapositives suivantes pour tous les niveaux. Les diapositives 16 et 17 sont conseillées pour le</a:t>
            </a:r>
            <a:r>
              <a:rPr lang="en" sz="1100" dirty="0">
                <a:solidFill>
                  <a:schemeClr val="tx1">
                    <a:lumMod val="85000"/>
                    <a:lumOff val="15000"/>
                  </a:schemeClr>
                </a:solidFill>
                <a:highlight>
                  <a:srgbClr val="FFE599"/>
                </a:highlight>
                <a:latin typeface="Inter"/>
                <a:ea typeface="Inter"/>
                <a:cs typeface="Inter"/>
                <a:sym typeface="Inter"/>
              </a:rPr>
              <a:t> niveau 2</a:t>
            </a:r>
            <a:r>
              <a:rPr lang="en" sz="1100" dirty="0">
                <a:solidFill>
                  <a:schemeClr val="tx1">
                    <a:lumMod val="85000"/>
                    <a:lumOff val="15000"/>
                  </a:schemeClr>
                </a:solidFill>
                <a:latin typeface="Inter"/>
                <a:ea typeface="Inter"/>
                <a:cs typeface="Inter"/>
                <a:sym typeface="Inter"/>
              </a:rPr>
              <a:t> et le </a:t>
            </a:r>
            <a:r>
              <a:rPr lang="en" sz="1100" dirty="0">
                <a:solidFill>
                  <a:schemeClr val="tx1">
                    <a:lumMod val="85000"/>
                    <a:lumOff val="15000"/>
                  </a:schemeClr>
                </a:solidFill>
                <a:highlight>
                  <a:srgbClr val="B6D7A8"/>
                </a:highlight>
                <a:latin typeface="Inter"/>
                <a:ea typeface="Inter"/>
                <a:cs typeface="Inter"/>
                <a:sym typeface="Inter"/>
              </a:rPr>
              <a:t>niveau 3</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Comment les forces sont-elles définies dans le cadre de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WorldSkills France mission future ?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30" name="Google Shape;130;p24" descr="A person and person standing with briefcases&#10;&#10;Description automatically generated"/>
          <p:cNvPicPr preferRelativeResize="0"/>
          <p:nvPr/>
        </p:nvPicPr>
        <p:blipFill>
          <a:blip r:embed="rId4">
            <a:alphaModFix/>
          </a:blip>
          <a:stretch>
            <a:fillRect/>
          </a:stretch>
        </p:blipFill>
        <p:spPr>
          <a:xfrm>
            <a:off x="1595537" y="1254900"/>
            <a:ext cx="5952925" cy="354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descr="A baby with a surprised expression&#10;&#10;Description automatically generated"/>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14500" y="1952700"/>
            <a:ext cx="6915000" cy="123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Quel est le pourcentage de traitement inconscient par rapport au traitement conscient des informations par le cerveau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pic>
        <p:nvPicPr>
          <p:cNvPr id="145" name="Google Shape;145;p27" descr="A screenshot of a web page&#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461088" y="1194125"/>
            <a:ext cx="6221825" cy="2832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type="pic" sz="quarter" idx="11"/>
          </p:nvPr>
        </p:nvPicPr>
        <p:blipFill>
          <a:blip r:embed="rId4">
            <a:extLst>
              <a:ext uri="{28A0092B-C50C-407E-A947-70E740481C1C}">
                <a14:useLocalDpi xmlns:a14="http://schemas.microsoft.com/office/drawing/2010/main"/>
              </a:ext>
            </a:extLst>
          </a:blip>
          <a:stretch>
            <a:fillRect/>
          </a:stretch>
        </p:blipFill>
        <p:spPr bwMode="auto">
          <a:xfrm>
            <a:off x="0" y="1125"/>
            <a:ext cx="9144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25"/>
            <a:ext cx="9144000" cy="4857750"/>
          </a:xfrm>
          <a:prstGeom prst="rect">
            <a:avLst/>
          </a:prstGeom>
        </p:spPr>
      </p:pic>
    </p:spTree>
    <p:extLst>
      <p:ext uri="{BB962C8B-B14F-4D97-AF65-F5344CB8AC3E}">
        <p14:creationId xmlns:p14="http://schemas.microsoft.com/office/powerpoint/2010/main" val="26646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0349 0.11991 " pathEditMode="relative" rAng="0" ptsTypes="AA">
                                      <p:cBhvr>
                                        <p:cTn id="6" dur="5000" fill="hold"/>
                                        <p:tgtEl>
                                          <p:spTgt spid="2"/>
                                        </p:tgtEl>
                                        <p:attrNameLst>
                                          <p:attrName>ppt_x</p:attrName>
                                          <p:attrName>ppt_y</p:attrName>
                                        </p:attrNameLst>
                                      </p:cBhvr>
                                      <p:rCtr x="1745"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2" name="Google Shape;162;p30"/>
          <p:cNvSpPr/>
          <p:nvPr/>
        </p:nvSpPr>
        <p:spPr>
          <a:xfrm>
            <a:off x="963575" y="934738"/>
            <a:ext cx="3497700" cy="23895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4">
            <a:alphaModFix/>
          </a:blip>
          <a:stretch>
            <a:fillRect/>
          </a:stretch>
        </p:blipFill>
        <p:spPr>
          <a:xfrm>
            <a:off x="1034316" y="1005479"/>
            <a:ext cx="3340170" cy="2230949"/>
          </a:xfrm>
          <a:prstGeom prst="rect">
            <a:avLst/>
          </a:prstGeom>
          <a:noFill/>
          <a:ln>
            <a:noFill/>
          </a:ln>
        </p:spPr>
      </p:pic>
      <p:grpSp>
        <p:nvGrpSpPr>
          <p:cNvPr id="164" name="Google Shape;164;p30"/>
          <p:cNvGrpSpPr/>
          <p:nvPr/>
        </p:nvGrpSpPr>
        <p:grpSpPr>
          <a:xfrm>
            <a:off x="4682724" y="1819325"/>
            <a:ext cx="3497700" cy="2389440"/>
            <a:chOff x="4760075" y="1756588"/>
            <a:chExt cx="3337500" cy="2280000"/>
          </a:xfrm>
        </p:grpSpPr>
        <p:pic>
          <p:nvPicPr>
            <p:cNvPr id="165" name="Google Shape;165;p30"/>
            <p:cNvPicPr preferRelativeResize="0"/>
            <p:nvPr/>
          </p:nvPicPr>
          <p:blipFill>
            <a:blip r:embed="rId4">
              <a:alphaModFix/>
            </a:blip>
            <a:stretch>
              <a:fillRect/>
            </a:stretch>
          </p:blipFill>
          <p:spPr>
            <a:xfrm rot="10800000">
              <a:off x="4835253" y="1832218"/>
              <a:ext cx="3187147" cy="2128732"/>
            </a:xfrm>
            <a:prstGeom prst="rect">
              <a:avLst/>
            </a:prstGeom>
            <a:noFill/>
            <a:ln>
              <a:noFill/>
            </a:ln>
          </p:spPr>
        </p:pic>
        <p:sp>
          <p:nvSpPr>
            <p:cNvPr id="166" name="Google Shape;166;p30"/>
            <p:cNvSpPr/>
            <p:nvPr/>
          </p:nvSpPr>
          <p:spPr>
            <a:xfrm>
              <a:off x="4760075" y="1756588"/>
              <a:ext cx="3337500" cy="22800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114500" y="1952700"/>
            <a:ext cx="6915000" cy="1238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dirty="0">
                <a:solidFill>
                  <a:srgbClr val="163F9B"/>
                </a:solidFill>
                <a:latin typeface="Euclid Flex SemiBold" panose="020B0704000000000000" pitchFamily="34" charset="0"/>
                <a:ea typeface="Euclid Flex SemiBold" panose="020B0704000000000000" pitchFamily="34" charset="0"/>
                <a:cs typeface="Open Sans"/>
                <a:sym typeface="Open Sans"/>
              </a:rPr>
              <a:t>Restez debout sur vos chaises ! ​</a:t>
            </a:r>
            <a:endParaRPr sz="2400" b="1" dirty="0">
              <a:solidFill>
                <a:srgbClr val="163F9B"/>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3970"/>
        </a:solidFill>
        <a:effectLst/>
      </p:bgPr>
    </p:bg>
    <p:spTree>
      <p:nvGrpSpPr>
        <p:cNvPr id="1" name="Shape 183"/>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9D29ADA-87D2-D957-91D8-F55344B4F0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312" y="0"/>
            <a:ext cx="64293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4" descr="A blue brain with glowing lines and dots&#10;&#10;Description automatically generated"/>
          <p:cNvPicPr preferRelativeResize="0"/>
          <p:nvPr/>
        </p:nvPicPr>
        <p:blipFill>
          <a:blip r:embed="rId3">
            <a:alphaModFix/>
          </a:blip>
          <a:stretch>
            <a:fillRect/>
          </a:stretch>
        </p:blipFill>
        <p:spPr>
          <a:xfrm>
            <a:off x="0" y="-641750"/>
            <a:ext cx="9200876" cy="65117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4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SemiBold"/>
                <a:ea typeface="Open Sans SemiBold"/>
                <a:cs typeface="Open Sans SemiBold"/>
                <a:sym typeface="Open Sans SemiBold"/>
              </a:rPr>
              <a:t>Note explicative : Les résultats tangibles de ce projet mission future</a:t>
            </a:r>
            <a:endParaRPr sz="1600" dirty="0">
              <a:latin typeface="Open Sans SemiBold"/>
              <a:ea typeface="Open Sans SemiBold"/>
              <a:cs typeface="Open Sans SemiBold"/>
              <a:sym typeface="Open Sans SemiBold"/>
            </a:endParaRPr>
          </a:p>
        </p:txBody>
      </p:sp>
      <p:sp>
        <p:nvSpPr>
          <p:cNvPr id="61" name="Google Shape;61;p14"/>
          <p:cNvSpPr txBox="1">
            <a:spLocks noGrp="1"/>
          </p:cNvSpPr>
          <p:nvPr>
            <p:ph type="body" idx="1"/>
          </p:nvPr>
        </p:nvSpPr>
        <p:spPr>
          <a:xfrm>
            <a:off x="311700" y="1017125"/>
            <a:ext cx="8520600" cy="3551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1 : Un profil des forces qui aide l’élève à accéder à ses ressources personnelles.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Les élèves s'intéressent à eux-mêmes et à leurs propres forces au sens de capacités particulières de perception et de prise de décision. Car toute personne qui se concentre sur ses forces et non sur ses faiblesses (dans un premier temps) atteint plus facilement ce qu’elle veut plutôt que ce qu’elle ne veut pas. (plus d’informations sur </a:t>
            </a:r>
            <a:r>
              <a:rPr lang="en" sz="1100" i="1" u="sng" dirty="0">
                <a:solidFill>
                  <a:srgbClr val="163F9B"/>
                </a:solidFill>
                <a:latin typeface="Inter SemiBold"/>
                <a:ea typeface="Inter SemiBold"/>
                <a:cs typeface="Open Sans" panose="020B0606030504020204" pitchFamily="34" charset="0"/>
                <a:sym typeface="Inter SemiBold"/>
                <a:hlinkClick r:id="rId3">
                  <a:extLst>
                    <a:ext uri="{A12FA001-AC4F-418D-AE19-62706E023703}">
                      <ahyp:hlinkClr xmlns:ahyp="http://schemas.microsoft.com/office/drawing/2018/hyperlinkcolor" val="tx"/>
                    </a:ext>
                  </a:extLst>
                </a:hlinkClick>
              </a:rPr>
              <a:t>L’approche des forces de PSYfiers®</a:t>
            </a:r>
            <a:r>
              <a:rPr lang="en" sz="1100" dirty="0">
                <a:solidFill>
                  <a:srgbClr val="163F9B"/>
                </a:solidFill>
                <a:latin typeface="Inter"/>
                <a:ea typeface="Inter"/>
                <a:cs typeface="Open Sans" panose="020B0606030504020204" pitchFamily="34" charset="0"/>
                <a:sym typeface="Inter"/>
              </a:rPr>
              <a:t>.)​</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2 : Une discussion positive sur les forces de chacun permettant à la classe de faire connaissance d'une manière inédite, à la fois ludique et sérieuse.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3 : Une sélection de « héros professionnels » et de leur métier à découvrir.​</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La singularité du mouvement Skills et des compétitions des métiers consiste à générer des « héros professionnels » très jeunes et pourtant exceptionnels, actifs dans un contexte chargé d'émotions. En proposant aux élèves de créer un lien avec ces « héros », on suscite d'abord un intérêt émotionnel pour la personne. L'étude de la personne et de son activité facilite ensuite l'accès à la profession correspondante.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4 : La découverte d’une approche du choix du métier basée sur les ressources personnelles.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Avec mission future, les élèves ouvrent leur champ personnel des possibles et découvrent une approche du choix du métier basée sur les ressources personnelles. L’approche des forces est ainsi élargie pour inclure une variété de ressources individuelles dénommées ici aptitudes, talents ou capacités.</a:t>
            </a:r>
            <a:endParaRPr sz="1100" dirty="0">
              <a:solidFill>
                <a:schemeClr val="tx1">
                  <a:lumMod val="85000"/>
                  <a:lumOff val="15000"/>
                </a:schemeClr>
              </a:solidFill>
              <a:latin typeface="Inter"/>
              <a:ea typeface="Inter"/>
              <a:cs typeface="Open Sans" panose="020B0606030504020204" pitchFamily="34" charset="0"/>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Les préférences de perception et de prise de décision peuvent conduire à des opinions et des points de vue différents - sans que l'autre personne soit ignorante, idiote ou malveillante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95" name="Google Shape;195;p35" descr="A couple of young boys in hats&#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25488" y="1801075"/>
            <a:ext cx="5493024" cy="2918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a:t>
            </a:r>
            <a:r>
              <a:rPr lang="en" sz="1600">
                <a:highlight>
                  <a:srgbClr val="9FC5E8"/>
                </a:highlight>
                <a:latin typeface="Open Sans SemiBold"/>
                <a:ea typeface="Open Sans SemiBold"/>
                <a:cs typeface="Open Sans SemiBold"/>
                <a:sym typeface="Open Sans SemiBold"/>
              </a:rPr>
              <a:t>Mes forces (niveau 1)</a:t>
            </a:r>
            <a:r>
              <a:rPr lang="en" sz="1600">
                <a:latin typeface="Open Sans SemiBold"/>
                <a:ea typeface="Open Sans SemiBold"/>
                <a:cs typeface="Open Sans SemiBold"/>
                <a:sym typeface="Open Sans SemiBold"/>
              </a:rPr>
              <a:t> </a:t>
            </a:r>
            <a:r>
              <a:rPr lang="en" sz="1600">
                <a:highlight>
                  <a:srgbClr val="FFE599"/>
                </a:highlight>
                <a:latin typeface="Open Sans SemiBold"/>
                <a:ea typeface="Open Sans SemiBold"/>
                <a:cs typeface="Open Sans SemiBold"/>
                <a:sym typeface="Open Sans SemiBold"/>
              </a:rPr>
              <a:t>(niveaux 2</a:t>
            </a:r>
            <a:r>
              <a:rPr lang="en" sz="1600">
                <a:latin typeface="Open Sans SemiBold"/>
                <a:ea typeface="Open Sans SemiBold"/>
                <a:cs typeface="Open Sans SemiBold"/>
                <a:sym typeface="Open Sans SemiBold"/>
              </a:rPr>
              <a:t> </a:t>
            </a:r>
            <a:r>
              <a:rPr lang="en" sz="1600">
                <a:highlight>
                  <a:srgbClr val="B6D7A8"/>
                </a:highlight>
                <a:latin typeface="Open Sans SemiBold"/>
                <a:ea typeface="Open Sans SemiBold"/>
                <a:cs typeface="Open Sans SemiBold"/>
                <a:sym typeface="Open Sans SemiBold"/>
              </a:rPr>
              <a:t>&amp; 3 </a:t>
            </a:r>
            <a:r>
              <a:rPr lang="en" sz="1600">
                <a:latin typeface="Open Sans SemiBold"/>
                <a:ea typeface="Open Sans SemiBold"/>
                <a:cs typeface="Open Sans SemiBold"/>
                <a:sym typeface="Open Sans SemiBold"/>
              </a:rPr>
              <a:t>voir plus bas)​</a:t>
            </a:r>
            <a:endParaRPr sz="1600">
              <a:latin typeface="Open Sans SemiBold"/>
              <a:ea typeface="Open Sans SemiBold"/>
              <a:cs typeface="Open Sans SemiBold"/>
              <a:sym typeface="Open Sans SemiBold"/>
            </a:endParaRPr>
          </a:p>
        </p:txBody>
      </p:sp>
      <p:sp>
        <p:nvSpPr>
          <p:cNvPr id="201" name="Google Shape;201;p36"/>
          <p:cNvSpPr txBox="1">
            <a:spLocks noGrp="1"/>
          </p:cNvSpPr>
          <p:nvPr>
            <p:ph type="body" idx="1"/>
          </p:nvPr>
        </p:nvSpPr>
        <p:spPr>
          <a:xfrm>
            <a:off x="206298" y="946875"/>
            <a:ext cx="8626002"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les élèves plus jeunes, les</a:t>
            </a:r>
            <a:r>
              <a:rPr lang="en" sz="1100" dirty="0">
                <a:solidFill>
                  <a:schemeClr val="tx1">
                    <a:lumMod val="85000"/>
                    <a:lumOff val="15000"/>
                  </a:schemeClr>
                </a:solidFill>
                <a:latin typeface="Inter SemiBold"/>
                <a:ea typeface="Inter SemiBold"/>
                <a:cs typeface="Inter SemiBold"/>
                <a:sym typeface="Inter SemiBold"/>
              </a:rPr>
              <a:t> images </a:t>
            </a:r>
            <a:r>
              <a:rPr lang="en" sz="1100" dirty="0">
                <a:solidFill>
                  <a:schemeClr val="tx1">
                    <a:lumMod val="85000"/>
                    <a:lumOff val="15000"/>
                  </a:schemeClr>
                </a:solidFill>
                <a:latin typeface="Inter"/>
                <a:ea typeface="Inter"/>
                <a:cs typeface="Inter"/>
                <a:sym typeface="Inter"/>
              </a:rPr>
              <a:t>sur le profil des forces sont particulièrement parlantes. Pour ce niveau, nous conseillons d’imprimer uniquement les </a:t>
            </a:r>
            <a:r>
              <a:rPr lang="en" sz="1100" dirty="0">
                <a:solidFill>
                  <a:schemeClr val="tx1">
                    <a:lumMod val="85000"/>
                    <a:lumOff val="15000"/>
                  </a:schemeClr>
                </a:solidFill>
                <a:latin typeface="Inter SemiBold"/>
                <a:ea typeface="Inter SemiBold"/>
                <a:cs typeface="Inter SemiBold"/>
                <a:sym typeface="Inter SemiBold"/>
              </a:rPr>
              <a:t>pages 2 et 4 </a:t>
            </a:r>
            <a:r>
              <a:rPr lang="en" sz="1100" dirty="0">
                <a:solidFill>
                  <a:schemeClr val="tx1">
                    <a:lumMod val="85000"/>
                    <a:lumOff val="15000"/>
                  </a:schemeClr>
                </a:solidFill>
                <a:latin typeface="Inter"/>
                <a:ea typeface="Inter"/>
                <a:cs typeface="Inter"/>
                <a:sym typeface="Inter"/>
              </a:rPr>
              <a:t>du profil (section 3.4 du Guide d’utilisation), qui présentent respectivement les </a:t>
            </a:r>
            <a:r>
              <a:rPr lang="en" sz="1100" dirty="0">
                <a:solidFill>
                  <a:schemeClr val="tx1">
                    <a:lumMod val="85000"/>
                    <a:lumOff val="15000"/>
                  </a:schemeClr>
                </a:solidFill>
                <a:latin typeface="Inter SemiBold"/>
                <a:ea typeface="Inter SemiBold"/>
                <a:cs typeface="Inter SemiBold"/>
                <a:sym typeface="Inter SemiBold"/>
              </a:rPr>
              <a:t>forces</a:t>
            </a:r>
            <a:r>
              <a:rPr lang="en" sz="1100" dirty="0">
                <a:solidFill>
                  <a:schemeClr val="tx1">
                    <a:lumMod val="85000"/>
                    <a:lumOff val="15000"/>
                  </a:schemeClr>
                </a:solidFill>
                <a:latin typeface="Inter"/>
                <a:ea typeface="Inter"/>
                <a:cs typeface="Inter"/>
                <a:sym typeface="Inter"/>
              </a:rPr>
              <a:t> et les </a:t>
            </a:r>
            <a:r>
              <a:rPr lang="en" sz="1100" dirty="0">
                <a:solidFill>
                  <a:schemeClr val="tx1">
                    <a:lumMod val="85000"/>
                    <a:lumOff val="15000"/>
                  </a:schemeClr>
                </a:solidFill>
                <a:latin typeface="Inter SemiBold"/>
                <a:ea typeface="Inter SemiBold"/>
                <a:cs typeface="Inter SemiBold"/>
                <a:sym typeface="Inter SemiBold"/>
              </a:rPr>
              <a:t>rôles professionnels.​</a:t>
            </a:r>
            <a:endParaRPr sz="1100" dirty="0">
              <a:solidFill>
                <a:schemeClr val="tx1">
                  <a:lumMod val="85000"/>
                  <a:lumOff val="15000"/>
                </a:schemeClr>
              </a:solidFill>
              <a:latin typeface="Inter SemiBold"/>
              <a:ea typeface="Inter SemiBold"/>
              <a:cs typeface="Inter SemiBold"/>
              <a:sym typeface="Inter SemiBold"/>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Formez des binômes ou petits groupes et demandez aux élèves de choisir les trois forces qu'ils identifient chez eux et qu'ils préfèrent. Encouragez-les à discuter leurs choix avec leur partenaire ou groupe. Exemples : Pourquoi cette force ? Dans quelles situations je la perçois ? Quelle force ais-je remarqué chez mon camarade? …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a:t>
            </a:r>
            <a:r>
              <a:rPr lang="en" sz="1100" dirty="0">
                <a:solidFill>
                  <a:schemeClr val="tx1">
                    <a:lumMod val="85000"/>
                    <a:lumOff val="15000"/>
                  </a:schemeClr>
                </a:solidFill>
                <a:latin typeface="Inter"/>
                <a:ea typeface="Inter"/>
                <a:cs typeface="Inter"/>
                <a:sym typeface="Inter"/>
              </a:rPr>
              <a:t> Demandez aux élèves de noter leur choix de forces et de le valider avec leurs parents. Ils peuvent discuter de leur sélection avec leur famille et éventuellement modifier leur choix après cette discussion.​</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Procédez de la même manière pour les rôles professionnels qui ne sont rien d’autre qu’une combinaison de forces très utiles dans le monde du travail.​</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4 : </a:t>
            </a:r>
            <a:r>
              <a:rPr lang="en" sz="1100" dirty="0">
                <a:solidFill>
                  <a:schemeClr val="tx1">
                    <a:lumMod val="85000"/>
                    <a:lumOff val="15000"/>
                  </a:schemeClr>
                </a:solidFill>
                <a:latin typeface="Inter"/>
                <a:ea typeface="Inter"/>
                <a:cs typeface="Inter"/>
                <a:sym typeface="Inter"/>
              </a:rPr>
              <a:t>Si les élèves ont des difficultés avec la signification des mots, nous conseillons qu’ils se concentrent entièrement sur le message des images. </a:t>
            </a:r>
            <a:r>
              <a:rPr lang="en" sz="1100" dirty="0">
                <a:solidFill>
                  <a:srgbClr val="163F9B"/>
                </a:solidFill>
                <a:latin typeface="Inter SemiBold"/>
                <a:ea typeface="Inter SemiBold"/>
                <a:cs typeface="Inter SemiBold"/>
                <a:sym typeface="Inter SemiBold"/>
              </a:rPr>
              <a:t>Merci de lire les diapositives 31 et 32 avant de décider quand et comment aborder plus en détail les forces et leur signification. ​</a:t>
            </a:r>
            <a:endParaRPr sz="1100" dirty="0">
              <a:solidFill>
                <a:srgbClr val="163F9B"/>
              </a:solidFill>
              <a:latin typeface="Inter SemiBold"/>
              <a:ea typeface="Inter SemiBold"/>
              <a:cs typeface="Inter SemiBold"/>
              <a:sym typeface="Inter SemiBold"/>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7" descr="Ein Bild, das Text, Screenshot, Menschliches Gesicht, Broschüre enthält.&#10;&#10;Automatisch generierte Beschreibung"/>
          <p:cNvPicPr preferRelativeResize="0"/>
          <p:nvPr/>
        </p:nvPicPr>
        <p:blipFill>
          <a:blip r:embed="rId3">
            <a:alphaModFix/>
          </a:blip>
          <a:stretch>
            <a:fillRect/>
          </a:stretch>
        </p:blipFill>
        <p:spPr>
          <a:xfrm>
            <a:off x="869268" y="152400"/>
            <a:ext cx="3422932" cy="4838700"/>
          </a:xfrm>
          <a:prstGeom prst="rect">
            <a:avLst/>
          </a:prstGeom>
          <a:noFill/>
          <a:ln>
            <a:noFill/>
          </a:ln>
        </p:spPr>
      </p:pic>
      <p:pic>
        <p:nvPicPr>
          <p:cNvPr id="207" name="Google Shape;207;p37" descr="Ein Bild, das Text, Screenshot, Person, Website enthält.&#10;&#10;Automatisch generierte Beschreibung"/>
          <p:cNvPicPr preferRelativeResize="0"/>
          <p:nvPr/>
        </p:nvPicPr>
        <p:blipFill>
          <a:blip r:embed="rId4">
            <a:alphaModFix/>
          </a:blip>
          <a:stretch>
            <a:fillRect/>
          </a:stretch>
        </p:blipFill>
        <p:spPr>
          <a:xfrm>
            <a:off x="4666825" y="152400"/>
            <a:ext cx="3431893"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11"/>
        <p:cNvGrpSpPr/>
        <p:nvPr/>
      </p:nvGrpSpPr>
      <p:grpSpPr>
        <a:xfrm>
          <a:off x="0" y="0"/>
          <a:ext cx="0" cy="0"/>
          <a:chOff x="0" y="0"/>
          <a:chExt cx="0" cy="0"/>
        </a:xfrm>
      </p:grpSpPr>
      <p:sp>
        <p:nvSpPr>
          <p:cNvPr id="212" name="Google Shape;212;p38"/>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Mes forces (</a:t>
            </a:r>
            <a:r>
              <a:rPr lang="en" sz="1600">
                <a:highlight>
                  <a:srgbClr val="FFE599"/>
                </a:highlight>
                <a:latin typeface="Open Sans SemiBold"/>
                <a:ea typeface="Open Sans SemiBold"/>
                <a:cs typeface="Open Sans SemiBold"/>
                <a:sym typeface="Open Sans SemiBold"/>
              </a:rPr>
              <a:t>niveau 2 </a:t>
            </a:r>
            <a:r>
              <a:rPr lang="en" sz="1600">
                <a:latin typeface="Open Sans SemiBold"/>
                <a:ea typeface="Open Sans SemiBold"/>
                <a:cs typeface="Open Sans SemiBold"/>
                <a:sym typeface="Open Sans SemiBold"/>
              </a:rPr>
              <a:t>&amp; </a:t>
            </a:r>
            <a:r>
              <a:rPr lang="en" sz="1600">
                <a:highlight>
                  <a:srgbClr val="B6D7A8"/>
                </a:highlight>
                <a:latin typeface="Open Sans SemiBold"/>
                <a:ea typeface="Open Sans SemiBold"/>
                <a:cs typeface="Open Sans SemiBold"/>
                <a:sym typeface="Open Sans SemiBold"/>
              </a:rPr>
              <a:t>niveau 3</a:t>
            </a:r>
            <a:r>
              <a:rPr lang="en" sz="1600">
                <a:latin typeface="Open Sans SemiBold"/>
                <a:ea typeface="Open Sans SemiBold"/>
                <a:cs typeface="Open Sans SemiBold"/>
                <a:sym typeface="Open Sans SemiBold"/>
              </a:rPr>
              <a:t>)</a:t>
            </a:r>
            <a:endParaRPr sz="1600">
              <a:latin typeface="Open Sans SemiBold"/>
              <a:ea typeface="Open Sans SemiBold"/>
              <a:cs typeface="Open Sans SemiBold"/>
              <a:sym typeface="Open Sans SemiBold"/>
            </a:endParaRPr>
          </a:p>
        </p:txBody>
      </p:sp>
      <p:sp>
        <p:nvSpPr>
          <p:cNvPr id="213" name="Google Shape;213;p38"/>
          <p:cNvSpPr txBox="1">
            <a:spLocks noGrp="1"/>
          </p:cNvSpPr>
          <p:nvPr>
            <p:ph type="body" idx="1"/>
          </p:nvPr>
        </p:nvSpPr>
        <p:spPr>
          <a:xfrm>
            <a:off x="211873" y="946875"/>
            <a:ext cx="8620427"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Imprimez ou envoyez électroniquement le </a:t>
            </a:r>
            <a:r>
              <a:rPr lang="en" sz="1100" dirty="0">
                <a:solidFill>
                  <a:schemeClr val="tx1">
                    <a:lumMod val="85000"/>
                    <a:lumOff val="15000"/>
                  </a:schemeClr>
                </a:solidFill>
                <a:latin typeface="Inter SemiBold"/>
                <a:ea typeface="Inter SemiBold"/>
                <a:cs typeface="Inter SemiBold"/>
                <a:sym typeface="Inter SemiBold"/>
              </a:rPr>
              <a:t>profil complet</a:t>
            </a:r>
            <a:r>
              <a:rPr lang="en" sz="1100" dirty="0">
                <a:solidFill>
                  <a:schemeClr val="tx1">
                    <a:lumMod val="85000"/>
                    <a:lumOff val="15000"/>
                  </a:schemeClr>
                </a:solidFill>
                <a:latin typeface="Inter"/>
                <a:ea typeface="Inter"/>
                <a:cs typeface="Inter"/>
                <a:sym typeface="Inter"/>
              </a:rPr>
              <a:t> à vos élèves (voir section </a:t>
            </a:r>
            <a:r>
              <a:rPr lang="en" sz="1100" dirty="0">
                <a:solidFill>
                  <a:schemeClr val="tx1">
                    <a:lumMod val="85000"/>
                    <a:lumOff val="15000"/>
                  </a:schemeClr>
                </a:solidFill>
                <a:latin typeface="Inter SemiBold"/>
                <a:ea typeface="Inter SemiBold"/>
                <a:cs typeface="Inter SemiBold"/>
                <a:sym typeface="Inter SemiBold"/>
              </a:rPr>
              <a:t>3.3 du Guide d’utilisation</a:t>
            </a:r>
            <a:r>
              <a:rPr lang="en" sz="1100" dirty="0">
                <a:solidFill>
                  <a:schemeClr val="tx1">
                    <a:lumMod val="85000"/>
                    <a:lumOff val="15000"/>
                  </a:schemeClr>
                </a:solidFill>
                <a:latin typeface="Inter"/>
                <a:ea typeface="Inter"/>
                <a:cs typeface="Inter"/>
                <a:sym typeface="Inter"/>
              </a:rPr>
              <a:t>) afin qu’ils puissent l’étudier attentivement.​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Formez des binômes ou des petits groupes d’élèves. Demandez-leur d’accomplir les tâches de la page 2 du profil et d’en discuter avec leur partenaire ou leur groupe. Les élèves peuvent choisir leurs forces en se basant sur l’image ou le mot associé à la force.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 </a:t>
            </a:r>
            <a:r>
              <a:rPr lang="en" sz="1100" dirty="0">
                <a:solidFill>
                  <a:schemeClr val="tx1">
                    <a:lumMod val="85000"/>
                    <a:lumOff val="15000"/>
                  </a:schemeClr>
                </a:solidFill>
                <a:latin typeface="Inter"/>
                <a:ea typeface="Inter"/>
                <a:cs typeface="Inter"/>
                <a:sym typeface="Inter"/>
              </a:rPr>
              <a:t>Encouragez les élèves à identifier leurs forces et à les valider avec leurs parents. Ils peuvent discuter de leur sélection avec leur famille et éventuellement modifier leur choix après cette discussion.​</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Procédez de la même manière pour les rôles professionnels et les tâches indiquées sur la page 6 du profil (plutôt conseillé pour le </a:t>
            </a:r>
            <a:r>
              <a:rPr lang="en" sz="1100" dirty="0">
                <a:solidFill>
                  <a:schemeClr val="tx1">
                    <a:lumMod val="85000"/>
                    <a:lumOff val="15000"/>
                  </a:schemeClr>
                </a:solidFill>
                <a:highlight>
                  <a:srgbClr val="B6D7A8"/>
                </a:highlight>
                <a:latin typeface="Inter"/>
                <a:ea typeface="Inter"/>
                <a:cs typeface="Inter"/>
                <a:sym typeface="Inter"/>
              </a:rPr>
              <a:t>niveau 3</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ct val="10000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4 :</a:t>
            </a:r>
            <a:r>
              <a:rPr lang="en" sz="1100" dirty="0">
                <a:solidFill>
                  <a:schemeClr val="tx1">
                    <a:lumMod val="85000"/>
                    <a:lumOff val="15000"/>
                  </a:schemeClr>
                </a:solidFill>
                <a:latin typeface="Inter"/>
                <a:ea typeface="Inter"/>
                <a:cs typeface="Inter"/>
                <a:sym typeface="Inter"/>
              </a:rPr>
              <a:t> Vous pouvez aussi mettre le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Glossaire des forces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et le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rôles professionnels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à disposition des élèves et leur demander d’étudier en détail les définitions des forces choisies. </a:t>
            </a:r>
            <a:r>
              <a:rPr lang="en" sz="1100" dirty="0">
                <a:solidFill>
                  <a:srgbClr val="163F9B"/>
                </a:solidFill>
                <a:latin typeface="Inter SemiBold"/>
                <a:ea typeface="Inter SemiBold"/>
                <a:cs typeface="Inter SemiBold"/>
                <a:sym typeface="Inter SemiBold"/>
              </a:rPr>
              <a:t>Merci de lire les diapositives 31 et 32 avant de décider quand et comment aborder plus en détail les forces et leur signification!​</a:t>
            </a:r>
            <a:endParaRPr sz="1100" dirty="0">
              <a:solidFill>
                <a:srgbClr val="163F9B"/>
              </a:solidFill>
              <a:latin typeface="Inter SemiBold"/>
              <a:ea typeface="Inter SemiBold"/>
              <a:cs typeface="Inter SemiBold"/>
              <a:sym typeface="Inter SemiBold"/>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descr="Ein Bild, das Text, Schuhwerk, Kleidung, Person enthält.&#10;&#10;Automatisch generierte Beschreibung"/>
          <p:cNvPicPr preferRelativeResize="0"/>
          <p:nvPr/>
        </p:nvPicPr>
        <p:blipFill>
          <a:blip r:embed="rId3">
            <a:alphaModFix/>
          </a:blip>
          <a:stretch>
            <a:fillRect/>
          </a:stretch>
        </p:blipFill>
        <p:spPr>
          <a:xfrm>
            <a:off x="1526337" y="134050"/>
            <a:ext cx="1678328" cy="2367888"/>
          </a:xfrm>
          <a:prstGeom prst="rect">
            <a:avLst/>
          </a:prstGeom>
          <a:noFill/>
          <a:ln>
            <a:noFill/>
          </a:ln>
        </p:spPr>
      </p:pic>
      <p:pic>
        <p:nvPicPr>
          <p:cNvPr id="219" name="Google Shape;219;p39" descr="Ein Bild, das Text, Screenshot, Menschliches Gesicht, Broschüre enthält.&#10;&#10;Automatisch generierte Beschreibung"/>
          <p:cNvPicPr preferRelativeResize="0"/>
          <p:nvPr/>
        </p:nvPicPr>
        <p:blipFill>
          <a:blip r:embed="rId4">
            <a:alphaModFix/>
          </a:blip>
          <a:stretch>
            <a:fillRect/>
          </a:stretch>
        </p:blipFill>
        <p:spPr>
          <a:xfrm>
            <a:off x="3729962" y="134038"/>
            <a:ext cx="1678328" cy="2367888"/>
          </a:xfrm>
          <a:prstGeom prst="rect">
            <a:avLst/>
          </a:prstGeom>
          <a:noFill/>
          <a:ln>
            <a:noFill/>
          </a:ln>
        </p:spPr>
      </p:pic>
      <p:pic>
        <p:nvPicPr>
          <p:cNvPr id="220" name="Google Shape;220;p39" descr="Ein Bild, das Text, Menschliches Gesicht, Kleidung, Person enthält.&#10;&#10;Automatisch generierte Beschreibung"/>
          <p:cNvPicPr preferRelativeResize="0"/>
          <p:nvPr/>
        </p:nvPicPr>
        <p:blipFill>
          <a:blip r:embed="rId5">
            <a:alphaModFix/>
          </a:blip>
          <a:stretch>
            <a:fillRect/>
          </a:stretch>
        </p:blipFill>
        <p:spPr>
          <a:xfrm>
            <a:off x="5859384" y="134038"/>
            <a:ext cx="1758273" cy="2367888"/>
          </a:xfrm>
          <a:prstGeom prst="rect">
            <a:avLst/>
          </a:prstGeom>
          <a:noFill/>
          <a:ln>
            <a:noFill/>
          </a:ln>
        </p:spPr>
      </p:pic>
      <p:pic>
        <p:nvPicPr>
          <p:cNvPr id="221" name="Google Shape;221;p39" descr="Ein Bild, das Text, Menschliches Gesicht, Person, Screenshot enthält.&#10;&#10;Automatisch generierte Beschreibung"/>
          <p:cNvPicPr preferRelativeResize="0"/>
          <p:nvPr/>
        </p:nvPicPr>
        <p:blipFill>
          <a:blip r:embed="rId6">
            <a:alphaModFix/>
          </a:blip>
          <a:stretch>
            <a:fillRect/>
          </a:stretch>
        </p:blipFill>
        <p:spPr>
          <a:xfrm>
            <a:off x="5859384" y="2643645"/>
            <a:ext cx="1758278" cy="2365817"/>
          </a:xfrm>
          <a:prstGeom prst="rect">
            <a:avLst/>
          </a:prstGeom>
          <a:noFill/>
          <a:ln>
            <a:noFill/>
          </a:ln>
        </p:spPr>
      </p:pic>
      <p:pic>
        <p:nvPicPr>
          <p:cNvPr id="222" name="Google Shape;222;p39" descr="Ein Bild, das Text, Screenshot, Website enthält.&#10;&#10;Automatisch generierte Beschreibung"/>
          <p:cNvPicPr preferRelativeResize="0"/>
          <p:nvPr/>
        </p:nvPicPr>
        <p:blipFill>
          <a:blip r:embed="rId7">
            <a:alphaModFix/>
          </a:blip>
          <a:stretch>
            <a:fillRect/>
          </a:stretch>
        </p:blipFill>
        <p:spPr>
          <a:xfrm>
            <a:off x="3729974" y="2644814"/>
            <a:ext cx="1678328" cy="2251433"/>
          </a:xfrm>
          <a:prstGeom prst="rect">
            <a:avLst/>
          </a:prstGeom>
          <a:noFill/>
          <a:ln>
            <a:noFill/>
          </a:ln>
        </p:spPr>
      </p:pic>
      <p:pic>
        <p:nvPicPr>
          <p:cNvPr id="223" name="Google Shape;223;p39" descr="Ein Bild, das Text, Screenshot, Person, Website enthält.&#10;&#10;Automatisch generierte Beschreibung"/>
          <p:cNvPicPr preferRelativeResize="0"/>
          <p:nvPr/>
        </p:nvPicPr>
        <p:blipFill rotWithShape="1">
          <a:blip r:embed="rId8">
            <a:alphaModFix/>
          </a:blip>
          <a:srcRect/>
          <a:stretch/>
        </p:blipFill>
        <p:spPr>
          <a:xfrm>
            <a:off x="1526337" y="2640419"/>
            <a:ext cx="1678328" cy="22602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Créer un profil Internet </a:t>
            </a:r>
            <a:endParaRPr sz="1600">
              <a:latin typeface="Open Sans SemiBold"/>
              <a:ea typeface="Open Sans SemiBold"/>
              <a:cs typeface="Open Sans SemiBold"/>
              <a:sym typeface="Open Sans SemiBold"/>
            </a:endParaRPr>
          </a:p>
        </p:txBody>
      </p:sp>
      <p:sp>
        <p:nvSpPr>
          <p:cNvPr id="229" name="Google Shape;229;p40"/>
          <p:cNvSpPr txBox="1">
            <a:spLocks noGrp="1"/>
          </p:cNvSpPr>
          <p:nvPr>
            <p:ph type="body" idx="1"/>
          </p:nvPr>
        </p:nvSpPr>
        <p:spPr>
          <a:xfrm>
            <a:off x="189571" y="946875"/>
            <a:ext cx="8642729" cy="3621900"/>
          </a:xfrm>
          <a:prstGeom prst="rect">
            <a:avLst/>
          </a:prstGeom>
        </p:spPr>
        <p:txBody>
          <a:bodyPr spcFirstLastPara="1" wrap="square" lIns="91425" tIns="91425" rIns="91425" bIns="91425" anchor="t" anchorCtr="0">
            <a:noAutofit/>
          </a:bodyPr>
          <a:lstStyle/>
          <a:p>
            <a:pPr marL="333375" indent="-171450">
              <a:spcAft>
                <a:spcPts val="60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Préparez la liste des codes d’accès et le lien vers la page Internet de la classe.​</a:t>
            </a:r>
            <a:endParaRPr sz="1050" dirty="0">
              <a:solidFill>
                <a:schemeClr val="tx1">
                  <a:lumMod val="85000"/>
                  <a:lumOff val="15000"/>
                </a:schemeClr>
              </a:solidFill>
              <a:latin typeface="Inter"/>
              <a:ea typeface="Inter"/>
              <a:cs typeface="Inter"/>
              <a:sym typeface="Inter"/>
            </a:endParaRPr>
          </a:p>
          <a:p>
            <a:pPr marL="333375" indent="-171450">
              <a:spcAft>
                <a:spcPts val="60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Suivez les instructions des </a:t>
            </a:r>
            <a:r>
              <a:rPr lang="en" sz="1050" dirty="0">
                <a:solidFill>
                  <a:schemeClr val="tx1">
                    <a:lumMod val="85000"/>
                    <a:lumOff val="15000"/>
                  </a:schemeClr>
                </a:solidFill>
                <a:latin typeface="Inter SemiBold"/>
                <a:ea typeface="Inter SemiBold"/>
                <a:cs typeface="Inter SemiBold"/>
                <a:sym typeface="Inter SemiBold"/>
              </a:rPr>
              <a:t>sections 4.1 et 4.2 du Guide d’utilisation.​</a:t>
            </a:r>
            <a:endParaRPr sz="1050" dirty="0">
              <a:solidFill>
                <a:schemeClr val="tx1">
                  <a:lumMod val="85000"/>
                  <a:lumOff val="15000"/>
                </a:schemeClr>
              </a:solidFill>
              <a:latin typeface="Inter SemiBold"/>
              <a:ea typeface="Inter SemiBold"/>
              <a:cs typeface="Inter SemiBold"/>
              <a:sym typeface="Inter SemiBold"/>
            </a:endParaRPr>
          </a:p>
          <a:p>
            <a:pPr marL="333375" indent="-171450">
              <a:spcAft>
                <a:spcPts val="60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Demandez à chaque élève de renseigner son profil.​</a:t>
            </a:r>
            <a:endParaRPr sz="105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Mon profil mission future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p:txBody>
      </p:sp>
      <p:sp>
        <p:nvSpPr>
          <p:cNvPr id="235" name="Google Shape;235;p41"/>
          <p:cNvSpPr txBox="1">
            <a:spLocks noGrp="1"/>
          </p:cNvSpPr>
          <p:nvPr>
            <p:ph type="body" idx="1"/>
          </p:nvPr>
        </p:nvSpPr>
        <p:spPr>
          <a:xfrm>
            <a:off x="672675" y="1152475"/>
            <a:ext cx="4226400" cy="3416400"/>
          </a:xfrm>
          <a:prstGeom prst="rect">
            <a:avLst/>
          </a:prstGeom>
        </p:spPr>
        <p:txBody>
          <a:bodyPr spcFirstLastPara="1" wrap="square" lIns="91425" tIns="91425" rIns="91425" bIns="91425" anchor="t" anchorCtr="0">
            <a:noAutofit/>
          </a:bodyPr>
          <a:lstStyle/>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Mon icône et mon pseudonyme​</a:t>
            </a: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Mes 3 forces préférées​</a:t>
            </a: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Mes 3 rôles professionnels préférés​</a:t>
            </a: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Les Champions WorldSkills France qui préfèrent les mêmes forces et rôles professionnels que moi (correspondance     en %)</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40" name="Google Shape;240;p41"/>
          <p:cNvPicPr preferRelativeResize="0"/>
          <p:nvPr/>
        </p:nvPicPr>
        <p:blipFill>
          <a:blip r:embed="rId4" cstate="print">
            <a:extLst>
              <a:ext uri="{28A0092B-C50C-407E-A947-70E740481C1C}">
                <a14:useLocalDpi xmlns:a14="http://schemas.microsoft.com/office/drawing/2010/main" val="0"/>
              </a:ext>
            </a:extLst>
          </a:blip>
          <a:srcRect/>
          <a:stretch/>
        </p:blipFill>
        <p:spPr>
          <a:xfrm>
            <a:off x="5415825" y="364894"/>
            <a:ext cx="3241776" cy="4376511"/>
          </a:xfrm>
          <a:prstGeom prst="rect">
            <a:avLst/>
          </a:prstGeom>
          <a:noFill/>
          <a:ln>
            <a:noFill/>
          </a:ln>
        </p:spPr>
      </p:pic>
      <p:pic>
        <p:nvPicPr>
          <p:cNvPr id="2" name="Picture 1" descr="A blue circle with a black arrow in it&#10;&#10;Description automatically generated">
            <a:extLst>
              <a:ext uri="{FF2B5EF4-FFF2-40B4-BE49-F238E27FC236}">
                <a16:creationId xmlns:a16="http://schemas.microsoft.com/office/drawing/2014/main" id="{CB8592A4-3B1F-DDE5-B3FC-0B1521D92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3" name="Picture 2" descr="A blue circle with a black arrow in it&#10;&#10;Description automatically generated">
            <a:extLst>
              <a:ext uri="{FF2B5EF4-FFF2-40B4-BE49-F238E27FC236}">
                <a16:creationId xmlns:a16="http://schemas.microsoft.com/office/drawing/2014/main" id="{FB14E7C8-5EED-6BC4-B17B-A4210F31CE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648783"/>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FF185E1B-956A-6087-5DA9-624D9C1D4B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055611"/>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2462396D-6F25-3100-8694-77CADC825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462436"/>
            <a:ext cx="223202" cy="2199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Découverte des Champions WorldSkills France (1)​</a:t>
            </a:r>
            <a:endParaRPr sz="1600">
              <a:latin typeface="Open Sans SemiBold"/>
              <a:ea typeface="Open Sans SemiBold"/>
              <a:cs typeface="Open Sans SemiBold"/>
              <a:sym typeface="Open Sans SemiBold"/>
            </a:endParaRPr>
          </a:p>
        </p:txBody>
      </p:sp>
      <p:sp>
        <p:nvSpPr>
          <p:cNvPr id="246" name="Google Shape;246;p42"/>
          <p:cNvSpPr txBox="1">
            <a:spLocks noGrp="1"/>
          </p:cNvSpPr>
          <p:nvPr>
            <p:ph type="body" idx="1"/>
          </p:nvPr>
        </p:nvSpPr>
        <p:spPr>
          <a:xfrm>
            <a:off x="223024" y="946875"/>
            <a:ext cx="8609276"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L’idée fondamentale de cette mise en correspondance est de permettre aux élèves de découvrir des jeunes personnalités ayant réussi les premières étapes de leur parcours professionnel, malgré leur âge légèrement supérieur aux élèves. Par le biais de ces personnalités, ils peuvent découvrir différents métiers sans a priori, indépendamment de leur sexe ou de leur environnement. Le fait que cette correspondance base sur des forces de perception et de prise de décision permet de mettre en avant les caractéristiques positives et motivantes qui différent des notes scolaires ou des intérêts habituels.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Nous vous conseillons de baser votre approche sur la fiche de travail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Découverte des Champions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(téléchargez ici ou sous l’onglet téléchargement) qui propose trois étapes :​</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mj-lt"/>
              <a:buAutoNum type="alphaLcPeriod"/>
            </a:pPr>
            <a:r>
              <a:rPr lang="en" sz="1100" dirty="0">
                <a:solidFill>
                  <a:schemeClr val="tx1">
                    <a:lumMod val="85000"/>
                    <a:lumOff val="15000"/>
                  </a:schemeClr>
                </a:solidFill>
                <a:latin typeface="Inter"/>
                <a:ea typeface="Inter"/>
                <a:cs typeface="Inter"/>
                <a:sym typeface="Inter"/>
              </a:rPr>
              <a:t>La découverte d’un nombre (de votre choix) de Champions qui sont proposés aux élèves en fonction de la correspondance entre leurs forces et rôles professionnels préférés des Champions et les leurs.​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mj-lt"/>
              <a:buAutoNum type="alphaLcPeriod"/>
            </a:pPr>
            <a:r>
              <a:rPr lang="en" sz="1100" dirty="0">
                <a:solidFill>
                  <a:schemeClr val="tx1">
                    <a:lumMod val="85000"/>
                    <a:lumOff val="15000"/>
                  </a:schemeClr>
                </a:solidFill>
                <a:latin typeface="Inter"/>
                <a:ea typeface="Inter"/>
                <a:cs typeface="Inter"/>
                <a:sym typeface="Inter"/>
              </a:rPr>
              <a:t>La découverte d’un nombre de Champions choisis librement ou selon une méthodologie que vous avez définie, par exemple un choix basant sur les intérêts personnels.​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mj-lt"/>
              <a:buAutoNum type="alphaLcPeriod"/>
            </a:pPr>
            <a:r>
              <a:rPr lang="en" sz="1100" dirty="0">
                <a:solidFill>
                  <a:schemeClr val="tx1">
                    <a:lumMod val="85000"/>
                    <a:lumOff val="15000"/>
                  </a:schemeClr>
                </a:solidFill>
                <a:latin typeface="Inter"/>
                <a:ea typeface="Inter"/>
                <a:cs typeface="Inter"/>
                <a:sym typeface="Inter"/>
              </a:rPr>
              <a:t>Le choix d’une vidéo favorite que chaque élève insère sur le site web de la classe.​</a:t>
            </a:r>
            <a:endParaRPr sz="11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Découverte des Champions WorldSkills France (2)​</a:t>
            </a:r>
            <a:endParaRPr sz="1600">
              <a:latin typeface="Open Sans SemiBold"/>
              <a:ea typeface="Open Sans SemiBold"/>
              <a:cs typeface="Open Sans SemiBold"/>
              <a:sym typeface="Open Sans SemiBold"/>
            </a:endParaRPr>
          </a:p>
        </p:txBody>
      </p:sp>
      <p:sp>
        <p:nvSpPr>
          <p:cNvPr id="252" name="Google Shape;252;p43"/>
          <p:cNvSpPr txBox="1">
            <a:spLocks noGrp="1"/>
          </p:cNvSpPr>
          <p:nvPr>
            <p:ph type="body" idx="1"/>
          </p:nvPr>
        </p:nvSpPr>
        <p:spPr>
          <a:xfrm>
            <a:off x="200722" y="946875"/>
            <a:ext cx="8631578"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a:t>
            </a:r>
            <a:r>
              <a:rPr lang="en" sz="1100" dirty="0">
                <a:solidFill>
                  <a:schemeClr val="tx1">
                    <a:lumMod val="85000"/>
                    <a:lumOff val="15000"/>
                  </a:schemeClr>
                </a:solidFill>
                <a:latin typeface="Inter"/>
                <a:ea typeface="Inter"/>
                <a:cs typeface="Inter"/>
                <a:sym typeface="Inter"/>
              </a:rPr>
              <a:t> L’approche proposée par la fiche de travail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Découverte des Champions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vous laisse de nombreuses libertés de conception. Vous pouvez par exemple :​</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limiter les Champions à ceux qui sont proposés à chaque élève.​</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limiter le nombre des vidéos à regarder ou – dans au contraire – demander aux élèves de choisir deux vidéos favorites à sélectionner sur la page Internet de la classe.​</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demander aux élèves de découvrir les Champions en binôme, en petits groupes ou avec leurs parents et d’en discuter.​</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Inviter les élèves à expliquer leur choix à leurs parents et partager leurs réactions.​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définir une autre approche de découverte que celle suggérée ici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Le fait de demander aux élèves de recommander leur vidéo favorite à la classe les motive à regarder les vidéos avec attention et à réfléchir sur le contenu qu’ils ont découvert. Nous conseillons de réaliser cet élément de découverte et de demander aux élèves de regarder toutes les vidéos conseillées (ensemble en classe, avec les parents à la maison…). Suivez la procédure selon la </a:t>
            </a:r>
            <a:r>
              <a:rPr lang="en" sz="1100" dirty="0">
                <a:solidFill>
                  <a:schemeClr val="tx1">
                    <a:lumMod val="85000"/>
                    <a:lumOff val="15000"/>
                  </a:schemeClr>
                </a:solidFill>
                <a:latin typeface="Inter SemiBold"/>
                <a:ea typeface="Inter SemiBold"/>
                <a:cs typeface="Inter SemiBold"/>
                <a:sym typeface="Inter SemiBold"/>
              </a:rPr>
              <a:t>section 4.3 du Guide d’utilisation</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pic>
        <p:nvPicPr>
          <p:cNvPr id="1026" name="Picture 2" descr="Ein Bild, das Text, Screenshot enthält.&#10;&#10;Automatisch generierte Beschreibung">
            <a:extLst>
              <a:ext uri="{FF2B5EF4-FFF2-40B4-BE49-F238E27FC236}">
                <a16:creationId xmlns:a16="http://schemas.microsoft.com/office/drawing/2014/main" id="{7A69A197-9248-77DB-3B43-68EFA68EE5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297" y="886823"/>
            <a:ext cx="7489438" cy="328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65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600" dirty="0">
                <a:latin typeface="Open Sans SemiBold"/>
                <a:ea typeface="Open Sans SemiBold"/>
                <a:cs typeface="Open Sans SemiBold"/>
                <a:sym typeface="Open Sans SemiBold"/>
              </a:rPr>
              <a:t>Note explicative : Un fil conducteur pour profiter au mieux de la visite de la Compétition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Lyon 2024 avec mission future</a:t>
            </a:r>
          </a:p>
        </p:txBody>
      </p:sp>
      <p:sp>
        <p:nvSpPr>
          <p:cNvPr id="67" name="Google Shape;67;p15"/>
          <p:cNvSpPr txBox="1">
            <a:spLocks noGrp="1"/>
          </p:cNvSpPr>
          <p:nvPr>
            <p:ph type="body" idx="1"/>
          </p:nvPr>
        </p:nvSpPr>
        <p:spPr>
          <a:xfrm>
            <a:off x="311700" y="1168850"/>
            <a:ext cx="8520600" cy="3399900"/>
          </a:xfrm>
          <a:prstGeom prst="rect">
            <a:avLst/>
          </a:prstGeom>
        </p:spPr>
        <p:txBody>
          <a:bodyPr spcFirstLastPara="1" wrap="square" lIns="91425" tIns="91425" rIns="91425" bIns="91425" anchor="t" anchorCtr="0">
            <a:noAutofit/>
          </a:bodyPr>
          <a:lstStyle/>
          <a:p>
            <a:pPr marL="161925" lvl="0" indent="0" algn="l" rtl="0">
              <a:spcBef>
                <a:spcPts val="0"/>
              </a:spcBef>
              <a:spcAft>
                <a:spcPts val="0"/>
              </a:spcAft>
              <a:buClr>
                <a:srgbClr val="434343"/>
              </a:buClr>
              <a:buSzPts val="1050"/>
              <a:buNone/>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présentation suivante est conçue comme fil conducteur pour la préparation d’une visite fructueuse de la Compétition </a:t>
            </a:r>
            <a:r>
              <a:rPr lang="fr-FR" sz="1100" dirty="0" err="1">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WorldSkills</a:t>
            </a: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 Lyon 2024. Elle contient des diapositives sur​</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les compétitions des métiers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l'approche des forces (Résultat 1) ;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l’évaluation des forces des élèves (Résultats 1 &amp; 2)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mise en correspondance avec les Champions </a:t>
            </a:r>
            <a:r>
              <a:rPr lang="fr-FR" sz="1100" dirty="0" err="1">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WorldSkills</a:t>
            </a: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 France (Résultat 3)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discussion positive des forces et des aptitudes de chacun qui permet à la classe de faire connaissance d'une manière inédite (Résultat 2)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préparation de la visite de la Compétition (aperçu ; élargir l’éventail des métiers à découvrir ; construire les feuilles de route de la visite ; définir les tâches sur site (Résultats 1 &amp; 2 &amp; 3 &amp; 4)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l’évaluation de la visite et la mise en valeur des aptitudes personnelles lors des prochaines étapes d’orientation (Résultats 1 &amp; 2 &amp; 3 &amp; 4). ​</a:t>
            </a:r>
          </a:p>
          <a:p>
            <a:pPr marL="161925" lvl="0" indent="0" algn="l" rtl="0">
              <a:spcBef>
                <a:spcPts val="600"/>
              </a:spcBef>
              <a:spcAft>
                <a:spcPts val="0"/>
              </a:spcAft>
              <a:buClr>
                <a:srgbClr val="434343"/>
              </a:buClr>
              <a:buSzPts val="1050"/>
              <a:buNone/>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Le format est modifiable afin que vous puissiez adapter ces suggestions à vos besoins et propres idées et au temps de préparation à disposition. Vous êtes libre de concevoir vos activités, de suivre (ou non) nos propositions et d’utiliser (ou non) les supports offerts. </a:t>
            </a:r>
            <a:endParaRPr sz="10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311700" y="5379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Choisis, puis recommande une vidéo de Champion qui t’a laissé une impression particulièrement positive ou qui est très inspirante.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Clr>
                <a:schemeClr val="dk1"/>
              </a:buClr>
              <a:buSzPct val="55000"/>
              <a:buFont typeface="Arial"/>
              <a:buNone/>
            </a:pPr>
            <a:endParaRPr sz="2000" dirty="0">
              <a:latin typeface="Open Sans SemiBold"/>
              <a:ea typeface="Open Sans SemiBold"/>
              <a:cs typeface="Open Sans SemiBold"/>
              <a:sym typeface="Open Sans SemiBold"/>
            </a:endParaRPr>
          </a:p>
          <a:p>
            <a:pPr marL="0" lvl="0" indent="0" algn="l" rtl="0">
              <a:spcBef>
                <a:spcPts val="0"/>
              </a:spcBef>
              <a:spcAft>
                <a:spcPts val="0"/>
              </a:spcAft>
              <a:buNone/>
            </a:pPr>
            <a:endParaRPr sz="2000" dirty="0">
              <a:latin typeface="Open Sans SemiBold"/>
              <a:ea typeface="Open Sans SemiBold"/>
              <a:cs typeface="Open Sans SemiBold"/>
              <a:sym typeface="Open Sans SemiBold"/>
            </a:endParaRPr>
          </a:p>
        </p:txBody>
      </p:sp>
      <p:pic>
        <p:nvPicPr>
          <p:cNvPr id="263" name="Google Shape;263;p4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531899" y="1396425"/>
            <a:ext cx="4080200" cy="35015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7"/>
        <p:cNvGrpSpPr/>
        <p:nvPr/>
      </p:nvGrpSpPr>
      <p:grpSpPr>
        <a:xfrm>
          <a:off x="0" y="0"/>
          <a:ext cx="0" cy="0"/>
          <a:chOff x="0" y="0"/>
          <a:chExt cx="0" cy="0"/>
        </a:xfrm>
      </p:grpSpPr>
      <p:pic>
        <p:nvPicPr>
          <p:cNvPr id="268" name="Google Shape;268;p4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12100" y="546527"/>
            <a:ext cx="4719800" cy="40504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Des forces et rôles professionnels aux aptitudes​</a:t>
            </a:r>
            <a:endParaRPr sz="1600" dirty="0">
              <a:latin typeface="Open Sans SemiBold"/>
              <a:ea typeface="Open Sans SemiBold"/>
              <a:cs typeface="Open Sans SemiBold"/>
              <a:sym typeface="Open Sans SemiBold"/>
            </a:endParaRPr>
          </a:p>
        </p:txBody>
      </p:sp>
      <p:sp>
        <p:nvSpPr>
          <p:cNvPr id="274" name="Google Shape;274;p47"/>
          <p:cNvSpPr txBox="1">
            <a:spLocks noGrp="1"/>
          </p:cNvSpPr>
          <p:nvPr>
            <p:ph type="body" idx="1"/>
          </p:nvPr>
        </p:nvSpPr>
        <p:spPr>
          <a:xfrm>
            <a:off x="189571" y="946875"/>
            <a:ext cx="8642729" cy="3621900"/>
          </a:xfrm>
          <a:prstGeom prst="rect">
            <a:avLst/>
          </a:prstGeom>
        </p:spPr>
        <p:txBody>
          <a:bodyPr spcFirstLastPara="1" wrap="square" lIns="91425" tIns="91425" rIns="91425" bIns="91425" anchor="t" anchorCtr="0">
            <a:noAutofit/>
          </a:bodyPr>
          <a:lstStyle/>
          <a:p>
            <a:pPr marL="333375" indent="-171450">
              <a:buClr>
                <a:srgbClr val="434343"/>
              </a:buClr>
              <a:buSzPts val="105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Vos élèves ont maintenant été sensibilisés une première fois à l’approche des forces ainsi qu’à leur importance dans le choix d’un métier et dans l'atteinte de l'excellence professionnelle. Par une correspondance avec les forces des Champions, ils ont également été sensibilisés, sans a priori, à la diversité et la richesse des métiers.​</a:t>
            </a:r>
          </a:p>
          <a:p>
            <a:pPr marL="333375" indent="-171450">
              <a:spcBef>
                <a:spcPts val="600"/>
              </a:spcBef>
              <a:buClr>
                <a:srgbClr val="434343"/>
              </a:buClr>
              <a:buSzPts val="105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Nous allons maintenant élargir l’approche des forces en incluant une variété de ressources personnelles que nous désignerons ici sous les termes d’</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a:t>
            </a:r>
            <a:r>
              <a:rPr lang="fr-FR" sz="1100" dirty="0">
                <a:solidFill>
                  <a:schemeClr val="tx1">
                    <a:lumMod val="85000"/>
                    <a:lumOff val="15000"/>
                  </a:schemeClr>
                </a:solidFill>
                <a:latin typeface="Inter"/>
                <a:ea typeface="Inter"/>
                <a:cs typeface="Inter"/>
                <a:sym typeface="Inter"/>
              </a:rPr>
              <a:t>, de talents ou de capacités. Cette démarche favorisera une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positive des forces de chacun et chacune</a:t>
            </a:r>
            <a:r>
              <a:rPr lang="fr-FR" sz="1100" dirty="0">
                <a:solidFill>
                  <a:schemeClr val="tx1">
                    <a:lumMod val="85000"/>
                    <a:lumOff val="15000"/>
                  </a:schemeClr>
                </a:solidFill>
                <a:latin typeface="Inter"/>
                <a:ea typeface="Inter"/>
                <a:cs typeface="Inter"/>
                <a:sym typeface="Inter"/>
              </a:rPr>
              <a:t>, permettant ainsi à tous de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faire connaissance </a:t>
            </a:r>
            <a:r>
              <a:rPr lang="fr-FR" sz="1100" dirty="0">
                <a:solidFill>
                  <a:schemeClr val="tx1">
                    <a:lumMod val="85000"/>
                    <a:lumOff val="15000"/>
                  </a:schemeClr>
                </a:solidFill>
                <a:latin typeface="Inter"/>
                <a:ea typeface="Inter"/>
                <a:cs typeface="Inter"/>
                <a:sym typeface="Inter"/>
              </a:rPr>
              <a:t>d'une manière inédite (Résultat 2).</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11700" y="445025"/>
            <a:ext cx="8520600" cy="675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Les profils des forces et des rôles professionnels de la classe aident à approfondir la compréhension des forces et aptitudes</a:t>
            </a:r>
            <a:endParaRPr sz="1600">
              <a:latin typeface="Open Sans SemiBold"/>
              <a:ea typeface="Open Sans SemiBold"/>
              <a:cs typeface="Open Sans SemiBold"/>
              <a:sym typeface="Open Sans SemiBold"/>
            </a:endParaRPr>
          </a:p>
        </p:txBody>
      </p:sp>
      <p:sp>
        <p:nvSpPr>
          <p:cNvPr id="280" name="Google Shape;280;p48"/>
          <p:cNvSpPr txBox="1">
            <a:spLocks noGrp="1"/>
          </p:cNvSpPr>
          <p:nvPr>
            <p:ph type="body" idx="1"/>
          </p:nvPr>
        </p:nvSpPr>
        <p:spPr>
          <a:xfrm>
            <a:off x="189571" y="1178050"/>
            <a:ext cx="4061729" cy="22020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En créant leur page Internet personnelle, les élèves ont aussi créé le </a:t>
            </a:r>
            <a:r>
              <a:rPr lang="en" sz="1100" dirty="0">
                <a:solidFill>
                  <a:schemeClr val="tx1">
                    <a:lumMod val="85000"/>
                    <a:lumOff val="15000"/>
                  </a:schemeClr>
                </a:solidFill>
                <a:latin typeface="Inter SemiBold"/>
                <a:ea typeface="Inter SemiBold"/>
                <a:cs typeface="Inter SemiBold"/>
                <a:sym typeface="Inter SemiBold"/>
              </a:rPr>
              <a:t>nuage de mots</a:t>
            </a:r>
            <a:r>
              <a:rPr lang="en" sz="1100" dirty="0">
                <a:solidFill>
                  <a:schemeClr val="tx1">
                    <a:lumMod val="85000"/>
                    <a:lumOff val="15000"/>
                  </a:schemeClr>
                </a:solidFill>
                <a:latin typeface="Inter"/>
                <a:ea typeface="Inter"/>
                <a:cs typeface="Inter"/>
                <a:sym typeface="Inter"/>
              </a:rPr>
              <a:t> des forces préférées et le </a:t>
            </a:r>
            <a:r>
              <a:rPr lang="en" sz="1100" dirty="0">
                <a:solidFill>
                  <a:schemeClr val="tx1">
                    <a:lumMod val="85000"/>
                    <a:lumOff val="15000"/>
                  </a:schemeClr>
                </a:solidFill>
                <a:latin typeface="Inter SemiBold"/>
                <a:ea typeface="Inter SemiBold"/>
                <a:cs typeface="Inter SemiBold"/>
                <a:sym typeface="Inter SemiBold"/>
              </a:rPr>
              <a:t>collage des images</a:t>
            </a:r>
            <a:r>
              <a:rPr lang="en" sz="1100" dirty="0">
                <a:solidFill>
                  <a:schemeClr val="tx1">
                    <a:lumMod val="85000"/>
                    <a:lumOff val="15000"/>
                  </a:schemeClr>
                </a:solidFill>
                <a:latin typeface="Inter"/>
                <a:ea typeface="Inter"/>
                <a:cs typeface="Inter"/>
                <a:sym typeface="Inter"/>
              </a:rPr>
              <a:t> des rôles professionnels préférés de toute la classe, mettant en évidence les similitudes et les différences entre les élèves. Plus un mot ou une image est grand, plus nombreux sont les élèves ayant choisi cette force ou ce rôle.​</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 nuage de mots offre une occasion idéale d’aborder de manière positive les différences de perception et de prise de décision au sein de la </a:t>
            </a:r>
            <a:endParaRPr sz="1100" i="1" dirty="0">
              <a:solidFill>
                <a:schemeClr val="tx1">
                  <a:lumMod val="85000"/>
                  <a:lumOff val="15000"/>
                </a:schemeClr>
              </a:solidFill>
              <a:latin typeface="Inter SemiBold"/>
              <a:ea typeface="Inter SemiBold"/>
              <a:cs typeface="Inter SemiBold"/>
              <a:sym typeface="Inter SemiBold"/>
            </a:endParaRPr>
          </a:p>
        </p:txBody>
      </p:sp>
      <p:pic>
        <p:nvPicPr>
          <p:cNvPr id="281" name="Google Shape;281;p48"/>
          <p:cNvPicPr preferRelativeResize="0"/>
          <p:nvPr/>
        </p:nvPicPr>
        <p:blipFill>
          <a:blip r:embed="rId3">
            <a:alphaModFix/>
          </a:blip>
          <a:stretch>
            <a:fillRect/>
          </a:stretch>
        </p:blipFill>
        <p:spPr>
          <a:xfrm>
            <a:off x="4296375" y="1315461"/>
            <a:ext cx="4209025" cy="1978012"/>
          </a:xfrm>
          <a:prstGeom prst="rect">
            <a:avLst/>
          </a:prstGeom>
          <a:noFill/>
          <a:ln>
            <a:noFill/>
          </a:ln>
        </p:spPr>
      </p:pic>
      <p:sp>
        <p:nvSpPr>
          <p:cNvPr id="282" name="Google Shape;282;p48"/>
          <p:cNvSpPr txBox="1">
            <a:spLocks noGrp="1"/>
          </p:cNvSpPr>
          <p:nvPr>
            <p:ph type="body" idx="1"/>
          </p:nvPr>
        </p:nvSpPr>
        <p:spPr>
          <a:xfrm>
            <a:off x="189571" y="3365336"/>
            <a:ext cx="8700029" cy="1393763"/>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classe. Il permet notamment d'expliquer pourquoi certains élèves comprennent et exécutent plus facilement que d'autres un certain type de tâches, ou pourquoi les points de vue peuvent différer, sans malice ni ignorance. Et il permet de lancer la discussion sur l’importance des </a:t>
            </a:r>
            <a:r>
              <a:rPr lang="en" sz="1100" dirty="0">
                <a:solidFill>
                  <a:schemeClr val="tx1">
                    <a:lumMod val="85000"/>
                    <a:lumOff val="15000"/>
                  </a:schemeClr>
                </a:solidFill>
                <a:latin typeface="Inter SemiBold"/>
                <a:ea typeface="Inter SemiBold"/>
                <a:cs typeface="Inter SemiBold"/>
                <a:sym typeface="Inter SemiBold"/>
              </a:rPr>
              <a:t>aptitudes personnelles </a:t>
            </a:r>
            <a:r>
              <a:rPr lang="en" sz="1100" dirty="0">
                <a:solidFill>
                  <a:schemeClr val="tx1">
                    <a:lumMod val="85000"/>
                    <a:lumOff val="15000"/>
                  </a:schemeClr>
                </a:solidFill>
                <a:latin typeface="Inter"/>
                <a:ea typeface="Inter"/>
                <a:cs typeface="Inter"/>
                <a:sym typeface="Inter"/>
              </a:rPr>
              <a:t>lors du choix du métier.​</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prochaines diapositives présentent quelques suggestions de discussion pouvant et devant être adaptées au niveau de la classe. C’est aussi le bon moment pour utiliser le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forces </a:t>
            </a:r>
            <a:r>
              <a:rPr lang="en" sz="1100" dirty="0">
                <a:solidFill>
                  <a:schemeClr val="tx1">
                    <a:lumMod val="85000"/>
                    <a:lumOff val="15000"/>
                  </a:schemeClr>
                </a:solidFill>
                <a:latin typeface="Inter"/>
                <a:ea typeface="Inter"/>
                <a:cs typeface="Inter"/>
                <a:sym typeface="Inter"/>
              </a:rPr>
              <a:t>et les</a:t>
            </a:r>
            <a:r>
              <a:rPr lang="en" sz="1100" dirty="0">
                <a:solidFill>
                  <a:srgbClr val="434343"/>
                </a:solidFill>
                <a:latin typeface="Inter"/>
                <a:ea typeface="Inter"/>
                <a:cs typeface="Inter"/>
                <a:sym typeface="Inter"/>
              </a:rPr>
              <a:t> </a:t>
            </a:r>
            <a:r>
              <a:rPr lang="en" sz="1100" i="1" u="sng" dirty="0">
                <a:solidFill>
                  <a:srgbClr val="163F9B"/>
                </a:solidFill>
                <a:latin typeface="Inter SemiBold"/>
                <a:ea typeface="Inter SemiBold"/>
                <a:cs typeface="Inter SemiBold"/>
                <a:sym typeface="Inter SemiBold"/>
                <a:hlinkClick r:id="rId5">
                  <a:extLst>
                    <a:ext uri="{A12FA001-AC4F-418D-AE19-62706E023703}">
                      <ahyp:hlinkClr xmlns:ahyp="http://schemas.microsoft.com/office/drawing/2018/hyperlinkcolor" val="tx"/>
                    </a:ext>
                  </a:extLst>
                </a:hlinkClick>
              </a:rPr>
              <a:t>Cartes des forces.</a:t>
            </a:r>
            <a:endParaRPr sz="1100" i="1" dirty="0">
              <a:solidFill>
                <a:srgbClr val="163F9B"/>
              </a:solidFill>
              <a:latin typeface="Inter SemiBold"/>
              <a:ea typeface="Inter SemiBold"/>
              <a:cs typeface="Inter SemiBold"/>
              <a:sym typeface="Inter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86"/>
        <p:cNvGrpSpPr/>
        <p:nvPr/>
      </p:nvGrpSpPr>
      <p:grpSpPr>
        <a:xfrm>
          <a:off x="0" y="0"/>
          <a:ext cx="0" cy="0"/>
          <a:chOff x="0" y="0"/>
          <a:chExt cx="0" cy="0"/>
        </a:xfrm>
      </p:grpSpPr>
      <p:sp>
        <p:nvSpPr>
          <p:cNvPr id="287" name="Google Shape;287;p49"/>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Suggestions de discussion du nuage des mots</a:t>
            </a:r>
            <a:endParaRPr sz="1600">
              <a:latin typeface="Open Sans SemiBold"/>
              <a:ea typeface="Open Sans SemiBold"/>
              <a:cs typeface="Open Sans SemiBold"/>
              <a:sym typeface="Open Sans SemiBold"/>
            </a:endParaRPr>
          </a:p>
        </p:txBody>
      </p:sp>
      <p:sp>
        <p:nvSpPr>
          <p:cNvPr id="288" name="Google Shape;288;p49"/>
          <p:cNvSpPr txBox="1">
            <a:spLocks noGrp="1"/>
          </p:cNvSpPr>
          <p:nvPr>
            <p:ph type="body" idx="1"/>
          </p:nvPr>
        </p:nvSpPr>
        <p:spPr>
          <a:xfrm>
            <a:off x="311700" y="946875"/>
            <a:ext cx="8520600" cy="3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Qui sait expliquer ce qu’est une force ?</a:t>
            </a:r>
            <a:r>
              <a:rPr lang="en" sz="1100" dirty="0">
                <a:solidFill>
                  <a:schemeClr val="tx1">
                    <a:lumMod val="85000"/>
                    <a:lumOff val="15000"/>
                  </a:schemeClr>
                </a:solidFill>
                <a:latin typeface="Inter"/>
                <a:ea typeface="Inter"/>
                <a:cs typeface="Inter"/>
                <a:sym typeface="Inter"/>
              </a:rPr>
              <a:t> Laissez les élèves découvrir les forces avec les</a:t>
            </a:r>
            <a:r>
              <a:rPr lang="en" sz="1100" dirty="0">
                <a:solidFill>
                  <a:srgbClr val="434343"/>
                </a:solidFill>
                <a:latin typeface="Inter"/>
                <a:ea typeface="Inter"/>
                <a:cs typeface="Inter"/>
                <a:sym typeface="Inter"/>
              </a:rPr>
              <a:t>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Cartes des forces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combinant les images et les textes explicatifs en un support tangible. Placez les cartes sur une table et demandez à chacun de vos élèves de choisir une force qui se retrouve dans le nuage des mots. Demandez-leur de lire la description sur le verso de la carte, d’étudier l’image et de présenter la force à la classe. Les élèves peuvent tout simplement lire la force et montrer l’image. Ou, ils peuvent attribuer la force à un de leur camarade et expliquer comment cette force se manifeste. Ou, ils peuvent expliquer comment et pourquoi cette force est utile dans un métier. Ou, … En option, vous pouvez aussi vous servir du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forces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(accessible via le QR-code sur le profil).​</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Y a-t-il des forces dans notre classe qui apparaissent particulièrement souvent ou qui sont particulièrement rares ?</a:t>
            </a:r>
            <a:r>
              <a:rPr lang="en" sz="1100" dirty="0">
                <a:solidFill>
                  <a:schemeClr val="tx1">
                    <a:lumMod val="85000"/>
                    <a:lumOff val="15000"/>
                  </a:schemeClr>
                </a:solidFill>
                <a:latin typeface="Inter"/>
                <a:ea typeface="Inter"/>
                <a:cs typeface="Inter"/>
                <a:sym typeface="Inter"/>
              </a:rPr>
              <a:t> Pourquoi cela pourrait être le cas ?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SemiBold"/>
                <a:ea typeface="Inter SemiBold"/>
                <a:cs typeface="Inter SemiBold"/>
                <a:sym typeface="Inter SemiBold"/>
              </a:rPr>
              <a:t>Est-ce qu’un point de vue réaliste vaut plus qu’un point de vue créatif ?</a:t>
            </a:r>
            <a:r>
              <a:rPr lang="en" sz="1100" dirty="0">
                <a:solidFill>
                  <a:schemeClr val="tx1">
                    <a:lumMod val="85000"/>
                    <a:lumOff val="15000"/>
                  </a:schemeClr>
                </a:solidFill>
                <a:latin typeface="Inter"/>
                <a:ea typeface="Inter"/>
                <a:cs typeface="Inter"/>
                <a:sym typeface="Inter"/>
              </a:rPr>
              <a:t> Certaines forces permettent un accès plus facile à certains points de vue. D’autres permettent un accès plus facile à d’autres points de vue. Ces points de vue ne sont ni meilleurs, ni pires, mais juste différents. Les combiner est souvent la meilleure solution. Exemples : réaliste vs. créatif ; précis vs. polyvalent; flexible vs. persévérant ; abstrait vs. concret ; stratégique vs. spontané ; constant vs. ouvert d’esprit. Les images des cartes des forces illustrent très bien ces contrastes.</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fois développée, une aptitude nécessite peu d’énergie quand on fait appel à elle.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sp>
        <p:nvSpPr>
          <p:cNvPr id="295" name="Google Shape;295;p50"/>
          <p:cNvSpPr txBox="1">
            <a:spLocks noGrp="1"/>
          </p:cNvSpPr>
          <p:nvPr>
            <p:ph type="title"/>
          </p:nvPr>
        </p:nvSpPr>
        <p:spPr>
          <a:xfrm>
            <a:off x="311700" y="2714852"/>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96182"/>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01"/>
        <p:cNvGrpSpPr/>
        <p:nvPr/>
      </p:nvGrpSpPr>
      <p:grpSpPr>
        <a:xfrm>
          <a:off x="0" y="0"/>
          <a:ext cx="0" cy="0"/>
          <a:chOff x="0" y="0"/>
          <a:chExt cx="0" cy="0"/>
        </a:xfrm>
      </p:grpSpPr>
      <p:sp>
        <p:nvSpPr>
          <p:cNvPr id="302" name="Google Shape;302;p51"/>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SemiBold"/>
                <a:ea typeface="Open Sans SemiBold"/>
                <a:cs typeface="Open Sans SemiBold"/>
                <a:sym typeface="Open Sans SemiBold"/>
              </a:rPr>
              <a:t>Note explicative : Suggestions de discussion du collage des rôles professionnels (conseillé pour les </a:t>
            </a:r>
            <a:r>
              <a:rPr lang="en" sz="1600" dirty="0">
                <a:highlight>
                  <a:srgbClr val="FFE599"/>
                </a:highlight>
                <a:latin typeface="Open Sans SemiBold"/>
                <a:ea typeface="Open Sans SemiBold"/>
                <a:cs typeface="Open Sans SemiBold"/>
                <a:sym typeface="Open Sans SemiBold"/>
              </a:rPr>
              <a:t>niveaux 2</a:t>
            </a:r>
            <a:r>
              <a:rPr lang="en" sz="1600" dirty="0">
                <a:latin typeface="Open Sans SemiBold"/>
                <a:ea typeface="Open Sans SemiBold"/>
                <a:cs typeface="Open Sans SemiBold"/>
                <a:sym typeface="Open Sans SemiBold"/>
              </a:rPr>
              <a:t> &amp; </a:t>
            </a:r>
            <a:r>
              <a:rPr lang="en" sz="1600" dirty="0">
                <a:highlight>
                  <a:srgbClr val="B6D7A8"/>
                </a:highlight>
                <a:latin typeface="Open Sans SemiBold"/>
                <a:ea typeface="Open Sans SemiBold"/>
                <a:cs typeface="Open Sans SemiBold"/>
                <a:sym typeface="Open Sans SemiBold"/>
              </a:rPr>
              <a:t>3</a:t>
            </a:r>
            <a:r>
              <a:rPr lang="en" sz="1600" dirty="0">
                <a:latin typeface="Open Sans SemiBold"/>
                <a:ea typeface="Open Sans SemiBold"/>
                <a:cs typeface="Open Sans SemiBold"/>
                <a:sym typeface="Open Sans SemiBold"/>
              </a:rPr>
              <a:t>)</a:t>
            </a:r>
            <a:endParaRPr sz="1600" dirty="0">
              <a:latin typeface="Open Sans SemiBold"/>
              <a:ea typeface="Open Sans SemiBold"/>
              <a:cs typeface="Open Sans SemiBold"/>
              <a:sym typeface="Open Sans SemiBold"/>
            </a:endParaRPr>
          </a:p>
        </p:txBody>
      </p:sp>
      <p:sp>
        <p:nvSpPr>
          <p:cNvPr id="303" name="Google Shape;303;p51"/>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Plus vos élèves sont proches du choix d’un métier, plus nous conseillons l’exercice suivant. Il est aussi possible de revenir sur cet élément plus tard dans l’année. Comme pour les forces, l'utilisation des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Cartes des rôles professionnels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ou du</a:t>
            </a:r>
            <a:r>
              <a:rPr lang="en" sz="1100" dirty="0">
                <a:solidFill>
                  <a:srgbClr val="163F9B"/>
                </a:solidFill>
                <a:latin typeface="Inter"/>
                <a:ea typeface="Inter"/>
                <a:cs typeface="Inter"/>
                <a:sym typeface="Inter"/>
              </a:rPr>
              <a:t>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rôles professionnels</a:t>
            </a:r>
            <a:r>
              <a:rPr lang="en" sz="1100" dirty="0">
                <a:solidFill>
                  <a:srgbClr val="434343"/>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est une bonne option à ce stade.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Comme pour le nuage de mots des forces, le collage des rôles professionnels permet de lancer la discussion sur l’importance des </a:t>
            </a:r>
            <a:r>
              <a:rPr lang="en" sz="1100" dirty="0">
                <a:solidFill>
                  <a:schemeClr val="tx1">
                    <a:lumMod val="85000"/>
                    <a:lumOff val="15000"/>
                  </a:schemeClr>
                </a:solidFill>
                <a:latin typeface="Inter SemiBold"/>
                <a:ea typeface="Inter SemiBold"/>
                <a:cs typeface="Inter SemiBold"/>
                <a:sym typeface="Inter SemiBold"/>
              </a:rPr>
              <a:t>aptitudes personnelles</a:t>
            </a:r>
            <a:r>
              <a:rPr lang="en" sz="1100" dirty="0">
                <a:solidFill>
                  <a:schemeClr val="tx1">
                    <a:lumMod val="85000"/>
                    <a:lumOff val="15000"/>
                  </a:schemeClr>
                </a:solidFill>
                <a:latin typeface="Inter"/>
                <a:ea typeface="Inter"/>
                <a:cs typeface="Inter"/>
                <a:sym typeface="Inter"/>
              </a:rPr>
              <a:t> lors du choix du métier.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Inter SemiBold"/>
                <a:sym typeface="Inter SemiBold"/>
              </a:rPr>
              <a:t>Qui sait expliquer ce qu’est un rôle professionnel ?</a:t>
            </a:r>
            <a:r>
              <a:rPr lang="en" sz="1100" dirty="0">
                <a:solidFill>
                  <a:schemeClr val="tx1">
                    <a:lumMod val="85000"/>
                    <a:lumOff val="15000"/>
                  </a:schemeClr>
                </a:solidFill>
                <a:latin typeface="Inter"/>
                <a:ea typeface="Inter"/>
                <a:cs typeface="Inter"/>
                <a:sym typeface="Inter"/>
              </a:rPr>
              <a:t> (voir diapositive précédente)​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Inter SemiBold"/>
                <a:sym typeface="Inter SemiBold"/>
              </a:rPr>
              <a:t>Y a-t-il des rôles professionnels dans notre classe qui apparaissent particulièrement souvent ou qui sont particulièrement rares ? </a:t>
            </a:r>
            <a:r>
              <a:rPr lang="en" sz="1100" dirty="0">
                <a:solidFill>
                  <a:schemeClr val="tx1">
                    <a:lumMod val="85000"/>
                    <a:lumOff val="15000"/>
                  </a:schemeClr>
                </a:solidFill>
                <a:latin typeface="Inter"/>
                <a:ea typeface="Inter"/>
                <a:cs typeface="Inter"/>
                <a:sym typeface="Inter"/>
              </a:rPr>
              <a:t>(voir diapositive précédente)​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SemiBold"/>
                <a:ea typeface="Inter SemiBold"/>
                <a:cs typeface="Inter SemiBold"/>
                <a:sym typeface="Inter SemiBold"/>
              </a:rPr>
              <a:t>Qui peut donner un ou des exemples de profession dans lequel ou lesquels un des rôles professionnels préférés de la classe est de grande importance ? </a:t>
            </a:r>
            <a:endParaRPr sz="11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880203"/>
            <a:ext cx="3615226" cy="33726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2289529"/>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Préparation de la visite</a:t>
            </a:r>
            <a:endParaRPr sz="2400" dirty="0">
              <a:solidFill>
                <a:schemeClr val="bg1"/>
              </a:solidFill>
              <a:latin typeface="Open Sans SemiBold"/>
              <a:ea typeface="Open Sans SemiBold"/>
              <a:cs typeface="Open Sans SemiBold"/>
              <a:sym typeface="Open Sans SemiBold"/>
            </a:endParaRPr>
          </a:p>
        </p:txBody>
      </p:sp>
      <p:sp>
        <p:nvSpPr>
          <p:cNvPr id="3" name="Google Shape;309;p52">
            <a:extLst>
              <a:ext uri="{FF2B5EF4-FFF2-40B4-BE49-F238E27FC236}">
                <a16:creationId xmlns:a16="http://schemas.microsoft.com/office/drawing/2014/main" id="{3AA5287E-C3FC-255C-1C6D-8C7B355464B5}"/>
              </a:ext>
            </a:extLst>
          </p:cNvPr>
          <p:cNvSpPr txBox="1">
            <a:spLocks noGrp="1"/>
          </p:cNvSpPr>
          <p:nvPr>
            <p:ph type="body" idx="1"/>
          </p:nvPr>
        </p:nvSpPr>
        <p:spPr>
          <a:xfrm>
            <a:off x="919654" y="2794024"/>
            <a:ext cx="7147035" cy="956443"/>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Les éléments présentés ci-dessous sont à votre disposition sur la page Internet de votre classe dès la fin juillet, quand les plans d’exposition de la Compétition seront finalisés.</a:t>
            </a:r>
            <a:endParaRPr sz="1400" i="1" dirty="0">
              <a:solidFill>
                <a:schemeClr val="bg1"/>
              </a:solidFill>
              <a:latin typeface="Inter"/>
              <a:ea typeface="Inter"/>
              <a:cs typeface="Inter"/>
              <a:sym typeface="Inter"/>
            </a:endParaRP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84450" y="1038798"/>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La Compétition ​</a:t>
            </a:r>
          </a:p>
          <a:p>
            <a:pPr algn="ctr"/>
            <a:r>
              <a:rPr lang="fr-FR" sz="3600" dirty="0" err="1">
                <a:solidFill>
                  <a:schemeClr val="bg1"/>
                </a:solidFill>
                <a:latin typeface="Euclid Flex Medium" panose="020B0604000000000000" pitchFamily="34" charset="0"/>
                <a:ea typeface="Euclid Flex Medium" panose="020B0604000000000000" pitchFamily="34" charset="0"/>
                <a:cs typeface="Open Sans SemiBold"/>
                <a:sym typeface="Open Sans SemiBold"/>
              </a:rPr>
              <a:t>WorldSkills</a:t>
            </a: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 Lyon 2024</a:t>
            </a:r>
          </a:p>
        </p:txBody>
      </p:sp>
    </p:spTree>
    <p:extLst>
      <p:ext uri="{BB962C8B-B14F-4D97-AF65-F5344CB8AC3E}">
        <p14:creationId xmlns:p14="http://schemas.microsoft.com/office/powerpoint/2010/main" val="2894466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La préparation de la visite de la Compétition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Lyon 2024 (1)</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Pour introduire le sujet, la vidéo suivante offre une brève explication de l’ampleur et l’attrait de la Compétition que les élèves auront l’opportunité de découvrir.​</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Nous vous proposons ensuite d’élargir l’éventail des métiers à découvrir par vos élèves et vous faisons quelques suggestions comment procéder.​</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L'idéal serait que chaque élève puisse observer les métiers qui l'intéressent le plus lors de la Compétition. Cependant, pour des raisons d'organisation, cela n’est pas toujours réalisable. Nous vous proposons donc une approche qui concilie au mieux les restrictions logistiques, une découverte des métiers sans a priori et les intérêts (du moment) des élèves.​</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Dans un premier temps, les élèves ont déjà identifié, sans a priori, quelques métiers pour lesquels ils pourraient avoir de bonnes prédispositions, par le biais de la correspondance entre leurs forces et celles des champions.​</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Dans un deuxième temps, les élèves peuvent identifier des métiers qui les intéressent. Nous compilons tous les métiers pour chaque élève et indiquons leur emplacement sur une feuille de route individuelle pour visiter la Compétition.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2690968"/>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Les compétitions des métiers &amp; ​</a:t>
            </a:r>
            <a:br>
              <a:rPr lang="fr-FR" sz="2400" dirty="0">
                <a:solidFill>
                  <a:schemeClr val="bg1"/>
                </a:solidFill>
                <a:latin typeface="Open Sans SemiBold"/>
                <a:ea typeface="Open Sans SemiBold"/>
                <a:cs typeface="Open Sans SemiBold"/>
                <a:sym typeface="Open Sans SemiBold"/>
              </a:rPr>
            </a:br>
            <a:r>
              <a:rPr lang="fr-FR" sz="2400" dirty="0">
                <a:solidFill>
                  <a:schemeClr val="bg1"/>
                </a:solidFill>
                <a:latin typeface="Open Sans SemiBold"/>
                <a:ea typeface="Open Sans SemiBold"/>
                <a:cs typeface="Open Sans SemiBold"/>
                <a:sym typeface="Open Sans SemiBold"/>
              </a:rPr>
              <a:t>l'approche des forces </a:t>
            </a: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84450" y="1440237"/>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err="1">
                <a:solidFill>
                  <a:schemeClr val="bg1"/>
                </a:solidFill>
                <a:latin typeface="Open Sans SemiBold"/>
                <a:ea typeface="Open Sans SemiBold"/>
                <a:cs typeface="Open Sans SemiBold"/>
                <a:sym typeface="Open Sans SemiBold"/>
              </a:rPr>
              <a:t>WorldSkills</a:t>
            </a:r>
            <a:r>
              <a:rPr lang="fr-FR" sz="3600" dirty="0">
                <a:solidFill>
                  <a:schemeClr val="bg1"/>
                </a:solidFill>
                <a:latin typeface="Open Sans SemiBold"/>
                <a:ea typeface="Open Sans SemiBold"/>
                <a:cs typeface="Open Sans SemiBold"/>
                <a:sym typeface="Open Sans SemiBold"/>
              </a:rPr>
              <a:t> France </a:t>
            </a:r>
            <a:br>
              <a:rPr lang="fr-FR" sz="3600" dirty="0">
                <a:solidFill>
                  <a:schemeClr val="bg1"/>
                </a:solidFill>
                <a:latin typeface="Open Sans SemiBold"/>
                <a:ea typeface="Open Sans SemiBold"/>
                <a:cs typeface="Open Sans SemiBold"/>
                <a:sym typeface="Open Sans SemiBold"/>
              </a:rPr>
            </a:br>
            <a:r>
              <a:rPr lang="fr-FR" sz="3600" dirty="0">
                <a:solidFill>
                  <a:schemeClr val="bg1"/>
                </a:solidFill>
                <a:latin typeface="Open Sans SemiBold"/>
                <a:ea typeface="Open Sans SemiBold"/>
                <a:cs typeface="Open Sans SemiBold"/>
                <a:sym typeface="Open Sans SemiBold"/>
              </a:rPr>
              <a:t>mission future</a:t>
            </a:r>
          </a:p>
        </p:txBody>
      </p:sp>
    </p:spTree>
    <p:extLst>
      <p:ext uri="{BB962C8B-B14F-4D97-AF65-F5344CB8AC3E}">
        <p14:creationId xmlns:p14="http://schemas.microsoft.com/office/powerpoint/2010/main" val="1621347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La préparation de la visite de la Compétition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Lyon 2024 (2)</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enseignants retrouvent ensuite sur le site Internet de leur classe, un plan qui regroupe tous les métiers d'intérêt pour leurs élèves. L'enseignant peut ainsi déterminer les métiers qu'il souhaite visiter avec sa classe et créer des groupes pour permettre aux élèves d’observer les métiers présentant un intérêt particulier pour eux. Le logiciel permet de générer jusqu’à 4 feuilles de route différentes par classe en fonction du nombre de personnes accompagnantes disponibles.​</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élèves et leurs parents ont aussi la possibilité de visiter ensemble la Compétition le samedi. A l'aide des plans individuels, il est facile d’identifier l’emplacement des métiers qui n'ont pas été abordés lors de la visite de classe. Un QR code sur chaque plan individuel donne accès à la billetterie gratuite de la Compétition.​</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En conclusion, nous vous suggérons quelques idées pour confier à vos élèves une ou plusieurs tâches très concrètes avant, pendant et après la visite. Vous pourrez bien entendu les adapter selon vos préférences et vos besoins.</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2280075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vidéo_de_promotion_enseignants_élèves_en_formation_professionnelle">
            <a:hlinkClick r:id="" action="ppaction://media"/>
            <a:extLst>
              <a:ext uri="{FF2B5EF4-FFF2-40B4-BE49-F238E27FC236}">
                <a16:creationId xmlns:a16="http://schemas.microsoft.com/office/drawing/2014/main" id="{268C6050-08AA-840A-AD0E-EA0753FAC3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80040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437844"/>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Élargir l’éventail des métiers à découvrir​</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882869"/>
            <a:ext cx="8520600" cy="3685956"/>
          </a:xfrm>
          <a:prstGeom prst="rect">
            <a:avLst/>
          </a:prstGeom>
        </p:spPr>
        <p:txBody>
          <a:bodyPr spcFirstLastPara="1" wrap="square" lIns="91425" tIns="91425" rIns="91425" bIns="91425" anchor="t" anchorCtr="0">
            <a:noAutofit/>
          </a:bodyPr>
          <a:lstStyle/>
          <a:p>
            <a:pPr marL="171450"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Demandez à vos élèves de chacun choisir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cinq métiers en compétition </a:t>
            </a:r>
            <a:r>
              <a:rPr lang="fr-FR" sz="1100" dirty="0">
                <a:solidFill>
                  <a:schemeClr val="tx1">
                    <a:lumMod val="85000"/>
                    <a:lumOff val="15000"/>
                  </a:schemeClr>
                </a:solidFill>
                <a:latin typeface="Inter"/>
                <a:ea typeface="Inter"/>
                <a:cs typeface="Inter"/>
                <a:sym typeface="Inter"/>
              </a:rPr>
              <a:t>qui les intéressent puis de les insérer sur leur page Internet personnelle. Note : Laissez les élèves « rêver » et élargir l’éventail à ce stade de l’orientation. Limiter le champ des possibles en fonctions des capacités scolaires, de l’environnement etc. sera un sujet de discussion bien assez tôt.​</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Quelques pistes pour choisir les cinq métiers ? Adaptez l'approche au niveau de votre classe !​</a:t>
            </a:r>
          </a:p>
          <a:p>
            <a:pPr marL="628650" lvl="1"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Donner aux élèves la mission d'étudier, puis de choisir les cinq métiers qui les intéressent, soit en classe, soit comme devoir en discussion avec leurs parents. (Diapositives suivantes).​</a:t>
            </a:r>
          </a:p>
          <a:p>
            <a:pPr marL="628650" lvl="1"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Utiliser le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Kit pédagogique </a:t>
            </a:r>
            <a:r>
              <a:rPr lang="fr-FR" sz="1100" dirty="0">
                <a:solidFill>
                  <a:schemeClr val="tx1">
                    <a:lumMod val="85000"/>
                    <a:lumOff val="15000"/>
                  </a:schemeClr>
                </a:solidFill>
                <a:latin typeface="Inter"/>
                <a:ea typeface="Inter"/>
                <a:cs typeface="Inter"/>
                <a:sym typeface="Inter"/>
              </a:rPr>
              <a:t>développé par </a:t>
            </a:r>
            <a:r>
              <a:rPr lang="fr-FR" sz="1100" dirty="0" err="1">
                <a:solidFill>
                  <a:schemeClr val="tx1">
                    <a:lumMod val="85000"/>
                    <a:lumOff val="15000"/>
                  </a:schemeClr>
                </a:solidFill>
                <a:latin typeface="Inter"/>
                <a:ea typeface="Inter"/>
                <a:cs typeface="Inter"/>
                <a:sym typeface="Inter"/>
              </a:rPr>
              <a:t>WorldSkills</a:t>
            </a:r>
            <a:r>
              <a:rPr lang="fr-FR" sz="1100" dirty="0">
                <a:solidFill>
                  <a:schemeClr val="tx1">
                    <a:lumMod val="85000"/>
                    <a:lumOff val="15000"/>
                  </a:schemeClr>
                </a:solidFill>
                <a:latin typeface="Inter"/>
                <a:ea typeface="Inter"/>
                <a:cs typeface="Inter"/>
                <a:sym typeface="Inter"/>
              </a:rPr>
              <a:t> Lyon 2024 en coopération avec l’Onisep : </a:t>
            </a:r>
            <a:r>
              <a:rPr lang="fr-FR" sz="1100" i="1" dirty="0">
                <a:solidFill>
                  <a:srgbClr val="163F9B"/>
                </a:solidFill>
                <a:latin typeface="Inter SemiBold" panose="020B0604020202020204" charset="0"/>
                <a:ea typeface="Inter SemiBold" panose="020B0604020202020204" charset="0"/>
                <a:cs typeface="Inter"/>
                <a:sym typeface="Inter"/>
                <a:hlinkClick r:id="rId3">
                  <a:extLst>
                    <a:ext uri="{A12FA001-AC4F-418D-AE19-62706E023703}">
                      <ahyp:hlinkClr xmlns:ahyp="http://schemas.microsoft.com/office/drawing/2018/hyperlinkcolor" val="tx"/>
                    </a:ext>
                  </a:extLst>
                </a:hlinkClick>
              </a:rPr>
              <a:t>https://worldskills2024.com/preparer-sa-visite/groupe/ </a:t>
            </a:r>
            <a:r>
              <a:rPr lang="fr-FR" sz="1100" dirty="0">
                <a:solidFill>
                  <a:srgbClr val="434343"/>
                </a:solidFill>
                <a:latin typeface="Inter"/>
                <a:ea typeface="Inter"/>
                <a:cs typeface="Inter"/>
                <a:sym typeface="Inter"/>
              </a:rPr>
              <a:t>​</a:t>
            </a:r>
          </a:p>
          <a:p>
            <a:pPr marL="628650" lvl="1"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Utiliser un des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outils</a:t>
            </a:r>
            <a:r>
              <a:rPr lang="fr-FR" sz="1100" dirty="0">
                <a:solidFill>
                  <a:schemeClr val="tx1">
                    <a:lumMod val="85000"/>
                    <a:lumOff val="15000"/>
                  </a:schemeClr>
                </a:solidFill>
                <a:latin typeface="Inter"/>
                <a:ea typeface="Inter"/>
                <a:cs typeface="Inter"/>
                <a:sym typeface="Inter"/>
              </a:rPr>
              <a:t> suivants proposés par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l’Onisep</a:t>
            </a:r>
            <a:r>
              <a:rPr lang="fr-FR" sz="1100" dirty="0">
                <a:solidFill>
                  <a:schemeClr val="tx1">
                    <a:lumMod val="85000"/>
                    <a:lumOff val="15000"/>
                  </a:schemeClr>
                </a:solidFill>
                <a:latin typeface="Inter"/>
                <a:ea typeface="Inter"/>
                <a:cs typeface="Inter"/>
                <a:sym typeface="Inter"/>
              </a:rPr>
              <a:t> a) pour les élèves ou b) pour les équipes éducatives : ​</a:t>
            </a:r>
          </a:p>
          <a:p>
            <a:pPr marL="1143000" lvl="2" indent="-228600">
              <a:spcBef>
                <a:spcPts val="100"/>
              </a:spcBef>
              <a:buClr>
                <a:schemeClr val="tx1">
                  <a:lumMod val="85000"/>
                  <a:lumOff val="15000"/>
                </a:schemeClr>
              </a:buClr>
              <a:buSzPct val="100000"/>
              <a:buFont typeface="+mj-lt"/>
              <a:buAutoNum type="alphaLcParenR"/>
            </a:pPr>
            <a:r>
              <a:rPr lang="fr-FR" sz="1100" i="1" dirty="0">
                <a:solidFill>
                  <a:srgbClr val="163F9B"/>
                </a:solidFill>
                <a:latin typeface="Inter SemiBold" panose="020B0604020202020204" charset="0"/>
                <a:ea typeface="Inter SemiBold" panose="020B0604020202020204" charset="0"/>
                <a:cs typeface="Inter"/>
                <a:sym typeface="Inter"/>
                <a:hlinkClick r:id="rId4">
                  <a:extLst>
                    <a:ext uri="{A12FA001-AC4F-418D-AE19-62706E023703}">
                      <ahyp:hlinkClr xmlns:ahyp="http://schemas.microsoft.com/office/drawing/2018/hyperlinkcolor" val="tx"/>
                    </a:ext>
                  </a:extLst>
                </a:hlinkClick>
              </a:rPr>
              <a:t>https://avenirs.onisep.fr/eleves/orientation-et-decouverte-des-metiers-au-college​</a:t>
            </a:r>
            <a:endParaRPr lang="fr-FR" sz="1100" i="1" dirty="0">
              <a:solidFill>
                <a:srgbClr val="163F9B"/>
              </a:solidFill>
              <a:latin typeface="Inter SemiBold" panose="020B0604020202020204" charset="0"/>
              <a:ea typeface="Inter SemiBold" panose="020B0604020202020204" charset="0"/>
              <a:cs typeface="Inter"/>
              <a:sym typeface="Inter"/>
            </a:endParaRPr>
          </a:p>
          <a:p>
            <a:pPr marL="1143000" lvl="2" indent="-228600">
              <a:spcBef>
                <a:spcPts val="100"/>
              </a:spcBef>
              <a:buClr>
                <a:schemeClr val="tx1">
                  <a:lumMod val="85000"/>
                  <a:lumOff val="15000"/>
                </a:schemeClr>
              </a:buClr>
              <a:buSzPct val="100000"/>
              <a:buFont typeface="+mj-lt"/>
              <a:buAutoNum type="alphaLcParenR"/>
            </a:pPr>
            <a:r>
              <a:rPr lang="fr-FR" sz="1100" i="1" dirty="0">
                <a:solidFill>
                  <a:srgbClr val="163F9B"/>
                </a:solidFill>
                <a:latin typeface="Inter SemiBold" panose="020B0604020202020204" charset="0"/>
                <a:ea typeface="Inter SemiBold" panose="020B0604020202020204" charset="0"/>
                <a:cs typeface="Inter"/>
                <a:sym typeface="Inter"/>
                <a:hlinkClick r:id="rId5">
                  <a:extLst>
                    <a:ext uri="{A12FA001-AC4F-418D-AE19-62706E023703}">
                      <ahyp:hlinkClr xmlns:ahyp="http://schemas.microsoft.com/office/drawing/2018/hyperlinkcolor" val="tx"/>
                    </a:ext>
                  </a:extLst>
                </a:hlinkClick>
              </a:rPr>
              <a:t>https://avenirs.onisep.fr/equipes-educatives/gros-plan-sur-la-decouverte-des-metiers </a:t>
            </a:r>
            <a:r>
              <a:rPr lang="fr-FR" sz="1100" dirty="0">
                <a:solidFill>
                  <a:srgbClr val="434343"/>
                </a:solidFill>
                <a:latin typeface="Inter"/>
                <a:ea typeface="Inter"/>
                <a:cs typeface="Inter"/>
                <a:sym typeface="Inter"/>
              </a:rPr>
              <a:t>​</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prochaines diapositives vous soutiennent dans la présentation de ce sujet.​</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72017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699" y="445025"/>
            <a:ext cx="8506479" cy="495651"/>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FR" sz="2000" dirty="0">
                <a:latin typeface="Euclid Flex SemiBold" panose="020B0704000000000000" pitchFamily="34" charset="0"/>
                <a:ea typeface="Euclid Flex SemiBold" panose="020B0704000000000000" pitchFamily="34" charset="0"/>
                <a:cs typeface="Open Sans SemiBold"/>
                <a:sym typeface="Open Sans SemiBold"/>
              </a:rPr>
              <a:t>Liste des métiers en compétition​</a:t>
            </a:r>
            <a:endParaRPr sz="2000" dirty="0">
              <a:latin typeface="Euclid Flex SemiBold" panose="020B0704000000000000" pitchFamily="34" charset="0"/>
              <a:ea typeface="Euclid Flex SemiBold" panose="020B0704000000000000" pitchFamily="34" charset="0"/>
              <a:cs typeface="Open Sans SemiBold"/>
              <a:sym typeface="Open Sans SemiBold"/>
            </a:endParaRPr>
          </a:p>
        </p:txBody>
      </p:sp>
      <p:pic>
        <p:nvPicPr>
          <p:cNvPr id="2050" name="Picture 2" descr="A list of information on a computer&#10;&#10;Description automatically generated">
            <a:extLst>
              <a:ext uri="{FF2B5EF4-FFF2-40B4-BE49-F238E27FC236}">
                <a16:creationId xmlns:a16="http://schemas.microsoft.com/office/drawing/2014/main" id="{C2379C42-B16F-D740-124C-F95299DF5D3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5439" y="884474"/>
            <a:ext cx="7956397" cy="417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74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hlinkClick r:id="rId3"/>
            <a:extLst>
              <a:ext uri="{FF2B5EF4-FFF2-40B4-BE49-F238E27FC236}">
                <a16:creationId xmlns:a16="http://schemas.microsoft.com/office/drawing/2014/main" id="{3E6D4EED-C6BB-AACF-2FC2-E87136F9D14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4744387" y="933157"/>
            <a:ext cx="4326536" cy="3277186"/>
          </a:xfrm>
          <a:ln w="57150">
            <a:solidFill>
              <a:srgbClr val="163F9B"/>
            </a:solidFill>
          </a:ln>
        </p:spPr>
      </p:pic>
      <p:pic>
        <p:nvPicPr>
          <p:cNvPr id="2" name="Grafik 1">
            <a:extLst>
              <a:ext uri="{FF2B5EF4-FFF2-40B4-BE49-F238E27FC236}">
                <a16:creationId xmlns:a16="http://schemas.microsoft.com/office/drawing/2014/main" id="{D5B3ED34-57EA-8DD2-0E92-48EF8988F22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8091951" y="4109326"/>
            <a:ext cx="607219" cy="642938"/>
          </a:xfrm>
          <a:prstGeom prst="rect">
            <a:avLst/>
          </a:prstGeom>
        </p:spPr>
      </p:pic>
      <p:grpSp>
        <p:nvGrpSpPr>
          <p:cNvPr id="10" name="Gruppieren 9">
            <a:extLst>
              <a:ext uri="{FF2B5EF4-FFF2-40B4-BE49-F238E27FC236}">
                <a16:creationId xmlns:a16="http://schemas.microsoft.com/office/drawing/2014/main" id="{43E9E76A-8EC7-CD11-DE93-A7C586F2E06D}"/>
              </a:ext>
            </a:extLst>
          </p:cNvPr>
          <p:cNvGrpSpPr/>
          <p:nvPr/>
        </p:nvGrpSpPr>
        <p:grpSpPr>
          <a:xfrm>
            <a:off x="113735" y="933157"/>
            <a:ext cx="4504950" cy="3277186"/>
            <a:chOff x="151646" y="1244209"/>
            <a:chExt cx="6006600" cy="4369581"/>
          </a:xfrm>
        </p:grpSpPr>
        <p:pic>
          <p:nvPicPr>
            <p:cNvPr id="5" name="Grafik 4">
              <a:hlinkClick r:id="rId7"/>
              <a:extLst>
                <a:ext uri="{FF2B5EF4-FFF2-40B4-BE49-F238E27FC236}">
                  <a16:creationId xmlns:a16="http://schemas.microsoft.com/office/drawing/2014/main" id="{6F189708-619D-EC6E-C91B-608A4A796E47}"/>
                </a:ext>
              </a:extLst>
            </p:cNvPr>
            <p:cNvPicPr>
              <a:picLocks noChangeAspect="1"/>
            </p:cNvPicPr>
            <p:nvPr/>
          </p:nvPicPr>
          <p:blipFill>
            <a:blip r:embed="rId8"/>
            <a:stretch>
              <a:fillRect/>
            </a:stretch>
          </p:blipFill>
          <p:spPr>
            <a:xfrm>
              <a:off x="151646" y="1244209"/>
              <a:ext cx="6006600" cy="4369581"/>
            </a:xfrm>
            <a:prstGeom prst="rect">
              <a:avLst/>
            </a:prstGeom>
            <a:ln w="57150">
              <a:solidFill>
                <a:srgbClr val="163F9B"/>
              </a:solidFill>
            </a:ln>
          </p:spPr>
        </p:pic>
        <p:pic>
          <p:nvPicPr>
            <p:cNvPr id="6" name="Grafik 5" descr="Ein Bild, das Text, Menschliches Gesicht, Mann, Lächeln enthält.&#10;&#10;Automatisch generierte Beschreibung">
              <a:extLst>
                <a:ext uri="{FF2B5EF4-FFF2-40B4-BE49-F238E27FC236}">
                  <a16:creationId xmlns:a16="http://schemas.microsoft.com/office/drawing/2014/main" id="{5754A385-A9F5-60DD-D62A-D41E69720E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53184" y="4447009"/>
              <a:ext cx="970353" cy="1166781"/>
            </a:xfrm>
            <a:prstGeom prst="rect">
              <a:avLst/>
            </a:prstGeom>
            <a:ln>
              <a:noFill/>
            </a:ln>
          </p:spPr>
        </p:pic>
        <p:pic>
          <p:nvPicPr>
            <p:cNvPr id="9" name="Grafik 8">
              <a:extLst>
                <a:ext uri="{FF2B5EF4-FFF2-40B4-BE49-F238E27FC236}">
                  <a16:creationId xmlns:a16="http://schemas.microsoft.com/office/drawing/2014/main" id="{ABBEEF05-E503-DB6B-A312-52CEAC05EC0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
            <a:stretch/>
          </p:blipFill>
          <p:spPr>
            <a:xfrm>
              <a:off x="1761844" y="4447008"/>
              <a:ext cx="970353" cy="1139282"/>
            </a:xfrm>
            <a:prstGeom prst="rect">
              <a:avLst/>
            </a:prstGeom>
            <a:ln>
              <a:noFill/>
            </a:ln>
          </p:spPr>
        </p:pic>
      </p:grpSp>
      <p:pic>
        <p:nvPicPr>
          <p:cNvPr id="3" name="Grafik 2">
            <a:extLst>
              <a:ext uri="{FF2B5EF4-FFF2-40B4-BE49-F238E27FC236}">
                <a16:creationId xmlns:a16="http://schemas.microsoft.com/office/drawing/2014/main" id="{D4C8FEF3-363E-971B-0B58-6AB9ACCA5D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3957901" y="4109326"/>
            <a:ext cx="607219" cy="642938"/>
          </a:xfrm>
          <a:prstGeom prst="rect">
            <a:avLst/>
          </a:prstGeom>
        </p:spPr>
      </p:pic>
    </p:spTree>
    <p:extLst>
      <p:ext uri="{BB962C8B-B14F-4D97-AF65-F5344CB8AC3E}">
        <p14:creationId xmlns:p14="http://schemas.microsoft.com/office/powerpoint/2010/main" val="471502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52192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600" dirty="0">
                <a:latin typeface="Euclid Flex Medium" panose="020B0604000000000000" pitchFamily="34" charset="0"/>
                <a:ea typeface="Euclid Flex Medium" panose="020B0604000000000000" pitchFamily="34" charset="0"/>
                <a:cs typeface="Open Sans SemiBold"/>
                <a:sym typeface="Open Sans SemiBold"/>
              </a:rPr>
              <a:t>Sélectionnez les cinq métiers qui vous intéressent sur votre page Internet !</a:t>
            </a:r>
            <a:endParaRPr sz="16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11" name="Picture 10" descr="A screenshot of a computer&#10;&#10;Description automatically generated">
            <a:extLst>
              <a:ext uri="{FF2B5EF4-FFF2-40B4-BE49-F238E27FC236}">
                <a16:creationId xmlns:a16="http://schemas.microsoft.com/office/drawing/2014/main" id="{F2B8964C-A12E-2C34-B768-43252788B1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699" y="966952"/>
            <a:ext cx="8497614" cy="3771200"/>
          </a:xfrm>
          <a:prstGeom prst="rect">
            <a:avLst/>
          </a:prstGeom>
        </p:spPr>
      </p:pic>
      <p:sp>
        <p:nvSpPr>
          <p:cNvPr id="12" name="Google Shape;309;p52">
            <a:extLst>
              <a:ext uri="{FF2B5EF4-FFF2-40B4-BE49-F238E27FC236}">
                <a16:creationId xmlns:a16="http://schemas.microsoft.com/office/drawing/2014/main" id="{8B4F1C4B-AAC6-D169-87B5-34AAD0B193FB}"/>
              </a:ext>
            </a:extLst>
          </p:cNvPr>
          <p:cNvSpPr txBox="1">
            <a:spLocks noGrp="1"/>
          </p:cNvSpPr>
          <p:nvPr>
            <p:ph type="body" idx="1"/>
          </p:nvPr>
        </p:nvSpPr>
        <p:spPr>
          <a:xfrm>
            <a:off x="334687" y="3379076"/>
            <a:ext cx="2198306" cy="1359076"/>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Cliquez sur le bouton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Choisir d’autres métiers.</a:t>
            </a:r>
            <a:r>
              <a:rPr lang="fr-FR" sz="1100" dirty="0">
                <a:solidFill>
                  <a:schemeClr val="tx1">
                    <a:lumMod val="85000"/>
                    <a:lumOff val="15000"/>
                  </a:schemeClr>
                </a:solidFill>
                <a:latin typeface="Inter"/>
                <a:ea typeface="Inter"/>
                <a:cs typeface="Inter"/>
                <a:sym typeface="Inter"/>
              </a:rPr>
              <a:t> Sélectionnez les cinq métiers. Confirmez votre sélection à l’aide de votre code d’accès.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3079202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736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Téléchargez votre fiche portrait et votre feuille de route personnelle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4101" name="Picture 5">
            <a:extLst>
              <a:ext uri="{FF2B5EF4-FFF2-40B4-BE49-F238E27FC236}">
                <a16:creationId xmlns:a16="http://schemas.microsoft.com/office/drawing/2014/main" id="{4546B74D-789F-C5E3-D0C9-642165FB4BB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7146" y="1225643"/>
            <a:ext cx="4817971" cy="33463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social media post&#10;&#10;Description automatically generated">
            <a:extLst>
              <a:ext uri="{FF2B5EF4-FFF2-40B4-BE49-F238E27FC236}">
                <a16:creationId xmlns:a16="http://schemas.microsoft.com/office/drawing/2014/main" id="{330C72E3-F549-25C0-CE2E-72F166A465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699" y="1957039"/>
            <a:ext cx="3597392" cy="1877586"/>
          </a:xfrm>
          <a:prstGeom prst="rect">
            <a:avLst/>
          </a:prstGeom>
        </p:spPr>
      </p:pic>
    </p:spTree>
    <p:extLst>
      <p:ext uri="{BB962C8B-B14F-4D97-AF65-F5344CB8AC3E}">
        <p14:creationId xmlns:p14="http://schemas.microsoft.com/office/powerpoint/2010/main" val="3710148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5196926" cy="680702"/>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Les métiers de découverte de votre classe !</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62536" y="1625600"/>
            <a:ext cx="4958763" cy="29432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solidFill>
                  <a:schemeClr val="tx1">
                    <a:lumMod val="85000"/>
                    <a:lumOff val="15000"/>
                  </a:schemeClr>
                </a:solidFill>
                <a:latin typeface="Inter"/>
                <a:ea typeface="Inter"/>
                <a:cs typeface="Inter"/>
                <a:sym typeface="Inter"/>
              </a:rPr>
              <a:t>En cliquant sur le bouton ci-dessus sur la page Internet de la classe, vous pouvez télécharger un plan de la Compétition. Les chiffres en bleu sur la gauche des listes des métiers indiquent le nombre de fois qu’un métier apparaît sur la liste des métiers à découvrir d’un de vos élèves. Les vingt métiers avec le plus grand nombre de mentions sont indiqués par de petits drapeaux sur le plan du parc des expositions. ​</a:t>
            </a:r>
          </a:p>
          <a:p>
            <a:pPr marL="0" lvl="0" indent="0" algn="l" rtl="0">
              <a:spcBef>
                <a:spcPts val="0"/>
              </a:spcBef>
              <a:spcAft>
                <a:spcPts val="0"/>
              </a:spcAft>
              <a:buNone/>
            </a:pPr>
            <a:endParaRPr lang="fr-F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fr-FR" sz="1100" dirty="0">
                <a:solidFill>
                  <a:schemeClr val="tx1">
                    <a:lumMod val="85000"/>
                    <a:lumOff val="15000"/>
                  </a:schemeClr>
                </a:solidFill>
                <a:latin typeface="Inter"/>
                <a:ea typeface="Inter"/>
                <a:cs typeface="Inter"/>
                <a:sym typeface="Inter"/>
              </a:rPr>
              <a:t>Vous pouvez ainsi planifier votre visite de la Compétition en tenant compte du plus grand nombre possible de métiers intéressants pour vos élèves. Deux ou trois parcours alternatifs par classe couvrent encore plus de métiers.</a:t>
            </a:r>
            <a:endParaRPr sz="1100" dirty="0">
              <a:solidFill>
                <a:schemeClr val="tx1">
                  <a:lumMod val="85000"/>
                  <a:lumOff val="15000"/>
                </a:schemeClr>
              </a:solidFill>
              <a:latin typeface="Inter"/>
              <a:ea typeface="Inter"/>
              <a:cs typeface="Inter"/>
              <a:sym typeface="Inter"/>
            </a:endParaRPr>
          </a:p>
        </p:txBody>
      </p:sp>
      <p:pic>
        <p:nvPicPr>
          <p:cNvPr id="5122" name="Picture 2">
            <a:extLst>
              <a:ext uri="{FF2B5EF4-FFF2-40B4-BE49-F238E27FC236}">
                <a16:creationId xmlns:a16="http://schemas.microsoft.com/office/drawing/2014/main" id="{12400991-18A8-B4AD-6E2D-F565E3B2E7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2536" y="1205466"/>
            <a:ext cx="3796713" cy="34039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in Bild, das Text, Screenshot enthält.&#10;&#10;Automatisch generierte Beschreibung">
            <a:extLst>
              <a:ext uri="{FF2B5EF4-FFF2-40B4-BE49-F238E27FC236}">
                <a16:creationId xmlns:a16="http://schemas.microsoft.com/office/drawing/2014/main" id="{79CA65BE-E10C-4808-3DAF-3CDC6B3F18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8626" y="0"/>
            <a:ext cx="363537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703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5196926" cy="680702"/>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Les feuilles de route pour la visite en classe !</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62537" y="1125727"/>
            <a:ext cx="4514263" cy="3443097"/>
          </a:xfrm>
          <a:prstGeom prst="rect">
            <a:avLst/>
          </a:prstGeom>
        </p:spPr>
        <p:txBody>
          <a:bodyPr spcFirstLastPara="1" wrap="square" lIns="91425" tIns="91425" rIns="91425" bIns="91425" anchor="t" anchorCtr="0">
            <a:noAutofit/>
          </a:bodyPr>
          <a:lstStyle/>
          <a:p>
            <a:pPr marL="171450" indent="-171450">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Cliquez sur le premier bouton comme ceux ici à droite au bas de la page Internet de la classe. Choisissez les métiers à observer par le premier groupe de votre classe et générez ainsi une première feuille de route pour la visite. Vous pouvez générer et télécharger jusqu’à quatre feuilles de route différentes. Nous conseillons de planifier au moins 15 minutes pour observer un métier.​</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Sur les diapositives suivantes nous vous proposons une préparation très concrète de la visite. Comme auparavant, vous êtes libre de suivre ces suggestions ou de développer votre propre programme.</a:t>
            </a:r>
            <a:endParaRPr sz="1100" dirty="0">
              <a:solidFill>
                <a:schemeClr val="tx1">
                  <a:lumMod val="85000"/>
                  <a:lumOff val="15000"/>
                </a:schemeClr>
              </a:solidFill>
              <a:latin typeface="Inter"/>
              <a:ea typeface="Inter"/>
              <a:cs typeface="Inter"/>
              <a:sym typeface="Inter"/>
            </a:endParaRPr>
          </a:p>
        </p:txBody>
      </p:sp>
      <p:pic>
        <p:nvPicPr>
          <p:cNvPr id="6146" name="Picture 2" descr="A screenshot of a website&#10;&#10;Description automatically generated">
            <a:extLst>
              <a:ext uri="{FF2B5EF4-FFF2-40B4-BE49-F238E27FC236}">
                <a16:creationId xmlns:a16="http://schemas.microsoft.com/office/drawing/2014/main" id="{A0136C35-3565-F318-68B7-3897410D4B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1866" y="785376"/>
            <a:ext cx="3797508" cy="359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65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699" y="445025"/>
            <a:ext cx="8469763" cy="450325"/>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Dernières préparations en classe / à la maison​</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62537" y="895351"/>
            <a:ext cx="8418925" cy="3673474"/>
          </a:xfrm>
          <a:prstGeom prst="rect">
            <a:avLst/>
          </a:prstGeom>
        </p:spPr>
        <p:txBody>
          <a:bodyPr spcFirstLastPara="1" wrap="square" lIns="91425" tIns="91425" rIns="91425" bIns="91425" anchor="t" anchorCtr="0">
            <a:noAutofit/>
          </a:bodyPr>
          <a:lstStyle/>
          <a:p>
            <a:pPr marL="0" indent="0">
              <a:buSzPct val="100000"/>
              <a:buNone/>
            </a:pPr>
            <a:r>
              <a:rPr lang="fr-FR" sz="1100" dirty="0">
                <a:solidFill>
                  <a:schemeClr val="tx1">
                    <a:lumMod val="85000"/>
                    <a:lumOff val="15000"/>
                  </a:schemeClr>
                </a:solidFill>
                <a:latin typeface="Inter"/>
                <a:ea typeface="Inter"/>
                <a:cs typeface="Inter"/>
                <a:sym typeface="Inter"/>
              </a:rPr>
              <a:t>Avant de procéder aux derniers exercices de préparation, rappelez aux élèves qu'à partir de maintenant, ils ne doivent plus seulement explorer les forces et les rôles professionnels au sens de mission future. Ils peuvent également se concentrer sur les aptitudes au sens large du terme. (voir prochaine diapositive et les fiches de travail plus bas dans la présentation).​</a:t>
            </a:r>
          </a:p>
          <a:p>
            <a:pPr marL="0" indent="0">
              <a:spcBef>
                <a:spcPts val="1000"/>
              </a:spcBef>
              <a:buSzPct val="100000"/>
              <a:buNone/>
            </a:pPr>
            <a:r>
              <a:rPr lang="fr-FR" sz="1100" dirty="0">
                <a:solidFill>
                  <a:schemeClr val="tx1">
                    <a:lumMod val="85000"/>
                    <a:lumOff val="15000"/>
                  </a:schemeClr>
                </a:solidFill>
                <a:latin typeface="Inter"/>
                <a:ea typeface="Inter"/>
                <a:cs typeface="Inter"/>
                <a:sym typeface="Inter"/>
              </a:rPr>
              <a:t>Une fois leur parcours de visite établi, demandez à vos élèves d’étudier les informations suivantes (au moins a. &amp; b.) sur les métiers qu’ils vont observer sur la page </a:t>
            </a:r>
            <a:r>
              <a:rPr lang="fr-FR" sz="1100" i="1" dirty="0">
                <a:solidFill>
                  <a:srgbClr val="163F9B"/>
                </a:solidFill>
                <a:latin typeface="Inter SemiBold" panose="020B0604020202020204" charset="0"/>
                <a:ea typeface="Inter SemiBold" panose="020B0604020202020204" charset="0"/>
                <a:cs typeface="Inter"/>
                <a:sym typeface="Inter"/>
                <a:hlinkClick r:id="rId3">
                  <a:extLst>
                    <a:ext uri="{A12FA001-AC4F-418D-AE19-62706E023703}">
                      <ahyp:hlinkClr xmlns:ahyp="http://schemas.microsoft.com/office/drawing/2018/hyperlinkcolor" val="tx"/>
                    </a:ext>
                  </a:extLst>
                </a:hlinkClick>
              </a:rPr>
              <a:t>Internet de la Compétition </a:t>
            </a:r>
            <a:r>
              <a:rPr lang="fr-FR" sz="1100" dirty="0">
                <a:solidFill>
                  <a:srgbClr val="434343"/>
                </a:solidFill>
                <a:latin typeface="Inter"/>
                <a:ea typeface="Inter"/>
                <a:cs typeface="Inter"/>
                <a:sym typeface="Inter"/>
              </a:rPr>
              <a:t>: ​</a:t>
            </a:r>
          </a:p>
          <a:p>
            <a:pPr marL="228600" indent="-228600">
              <a:spcBef>
                <a:spcPts val="600"/>
              </a:spcBef>
              <a:buClr>
                <a:schemeClr val="tx1">
                  <a:lumMod val="85000"/>
                  <a:lumOff val="15000"/>
                </a:schemeClr>
              </a:buClr>
              <a:buSzPct val="100000"/>
              <a:buFont typeface="+mj-lt"/>
              <a:buAutoNum type="alphaLcPeriod"/>
            </a:pPr>
            <a:r>
              <a:rPr lang="fr-FR" sz="1100" dirty="0">
                <a:solidFill>
                  <a:schemeClr val="tx1">
                    <a:lumMod val="85000"/>
                    <a:lumOff val="15000"/>
                  </a:schemeClr>
                </a:solidFill>
                <a:latin typeface="Inter"/>
                <a:ea typeface="Inter"/>
                <a:cs typeface="Inter"/>
                <a:sym typeface="Inter"/>
              </a:rPr>
              <a:t>Une brève description du métier​</a:t>
            </a:r>
          </a:p>
          <a:p>
            <a:pPr marL="228600" indent="-228600">
              <a:spcBef>
                <a:spcPts val="600"/>
              </a:spcBef>
              <a:buClr>
                <a:schemeClr val="tx1">
                  <a:lumMod val="85000"/>
                  <a:lumOff val="15000"/>
                </a:schemeClr>
              </a:buClr>
              <a:buSzPct val="100000"/>
              <a:buFont typeface="+mj-lt"/>
              <a:buAutoNum type="alphaLcPeriod"/>
            </a:pPr>
            <a:r>
              <a:rPr lang="fr-FR" sz="1100" dirty="0">
                <a:solidFill>
                  <a:schemeClr val="tx1">
                    <a:lumMod val="85000"/>
                    <a:lumOff val="15000"/>
                  </a:schemeClr>
                </a:solidFill>
                <a:latin typeface="Inter"/>
                <a:ea typeface="Inter"/>
                <a:cs typeface="Inter"/>
                <a:sym typeface="Inter"/>
              </a:rPr>
              <a:t>Une description détaillée des métiers sous forme de Fiche Métier à télécharger.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190443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65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600" dirty="0">
                <a:latin typeface="Open Sans SemiBold"/>
                <a:ea typeface="Open Sans SemiBold"/>
                <a:cs typeface="Open Sans SemiBold"/>
                <a:sym typeface="Open Sans SemiBold"/>
              </a:rPr>
              <a:t>Note explicative : Les compétitions des métiers et pourquoi apprendre des Champions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France !</a:t>
            </a:r>
            <a:endParaRPr sz="1600" dirty="0">
              <a:latin typeface="Open Sans SemiBold"/>
              <a:ea typeface="Open Sans SemiBold"/>
              <a:cs typeface="Open Sans SemiBold"/>
              <a:sym typeface="Open Sans SemiBold"/>
            </a:endParaRPr>
          </a:p>
        </p:txBody>
      </p:sp>
      <p:sp>
        <p:nvSpPr>
          <p:cNvPr id="73" name="Google Shape;73;p16"/>
          <p:cNvSpPr txBox="1">
            <a:spLocks noGrp="1"/>
          </p:cNvSpPr>
          <p:nvPr>
            <p:ph type="body" idx="1"/>
          </p:nvPr>
        </p:nvSpPr>
        <p:spPr>
          <a:xfrm>
            <a:off x="200722" y="1168850"/>
            <a:ext cx="8631578" cy="3399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deux vidéos suivantes introduisent les compétitions des métiers (voir aussi les notes de l’orateur). Elles sont conseillées pour les</a:t>
            </a:r>
            <a:r>
              <a:rPr lang="en" sz="1100" dirty="0">
                <a:solidFill>
                  <a:schemeClr val="tx1">
                    <a:lumMod val="85000"/>
                    <a:lumOff val="15000"/>
                  </a:schemeClr>
                </a:solidFill>
                <a:latin typeface="Inter SemiBold"/>
                <a:ea typeface="Inter SemiBold"/>
                <a:cs typeface="Inter SemiBold"/>
                <a:sym typeface="Inter SemiBold"/>
              </a:rPr>
              <a:t> </a:t>
            </a:r>
            <a:r>
              <a:rPr lang="en" sz="1100" dirty="0">
                <a:solidFill>
                  <a:srgbClr val="163F9B"/>
                </a:solidFill>
                <a:latin typeface="Inter SemiBold"/>
                <a:ea typeface="Inter SemiBold"/>
                <a:cs typeface="Inter SemiBold"/>
                <a:sym typeface="Inter SemiBold"/>
              </a:rPr>
              <a:t>trois niveaux définis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a:t>
            </a:r>
            <a:r>
              <a:rPr lang="en" sz="1100" dirty="0">
                <a:solidFill>
                  <a:schemeClr val="tx1">
                    <a:lumMod val="85000"/>
                    <a:lumOff val="15000"/>
                  </a:schemeClr>
                </a:solidFill>
                <a:highlight>
                  <a:srgbClr val="9FC5E8"/>
                </a:highlight>
                <a:latin typeface="Inter"/>
                <a:ea typeface="Inter"/>
                <a:cs typeface="Inter"/>
                <a:sym typeface="Inter"/>
              </a:rPr>
              <a:t>1 : simple</a:t>
            </a:r>
            <a:r>
              <a:rPr lang="en" sz="1100" dirty="0">
                <a:solidFill>
                  <a:schemeClr val="tx1">
                    <a:lumMod val="85000"/>
                    <a:lumOff val="15000"/>
                  </a:schemeClr>
                </a:solidFill>
                <a:latin typeface="Inter"/>
                <a:ea typeface="Inter"/>
                <a:cs typeface="Inter"/>
                <a:sym typeface="Inter"/>
              </a:rPr>
              <a:t> &gt; élèves les plus jeunes ou qui ont besoin d'une approche plus accessible / </a:t>
            </a:r>
            <a:r>
              <a:rPr lang="en" sz="1100" dirty="0">
                <a:solidFill>
                  <a:schemeClr val="tx1">
                    <a:lumMod val="85000"/>
                    <a:lumOff val="15000"/>
                  </a:schemeClr>
                </a:solidFill>
                <a:highlight>
                  <a:srgbClr val="FFE599"/>
                </a:highlight>
                <a:latin typeface="Inter"/>
                <a:ea typeface="Inter"/>
                <a:cs typeface="Inter"/>
                <a:sym typeface="Inter"/>
              </a:rPr>
              <a:t>2 : intermédiaire</a:t>
            </a:r>
            <a:r>
              <a:rPr lang="en" sz="1100" dirty="0">
                <a:solidFill>
                  <a:schemeClr val="tx1">
                    <a:lumMod val="85000"/>
                    <a:lumOff val="15000"/>
                  </a:schemeClr>
                </a:solidFill>
                <a:latin typeface="Inter"/>
                <a:ea typeface="Inter"/>
                <a:cs typeface="Inter"/>
                <a:sym typeface="Inter"/>
              </a:rPr>
              <a:t> / </a:t>
            </a:r>
            <a:r>
              <a:rPr lang="en" sz="1100" dirty="0">
                <a:solidFill>
                  <a:schemeClr val="tx1">
                    <a:lumMod val="85000"/>
                    <a:lumOff val="15000"/>
                  </a:schemeClr>
                </a:solidFill>
                <a:highlight>
                  <a:srgbClr val="B6D7A8"/>
                </a:highlight>
                <a:latin typeface="Inter"/>
                <a:ea typeface="Inter"/>
                <a:cs typeface="Inter"/>
                <a:sym typeface="Inter"/>
              </a:rPr>
              <a:t>3 : avancé</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une explication simple du système de compétition, cliquez sur le lien suivant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Explication des Compétitions WorldSkills</a:t>
            </a:r>
            <a:r>
              <a:rPr lang="en" sz="1100" dirty="0">
                <a:solidFill>
                  <a:srgbClr val="163F9B"/>
                </a:solidFill>
                <a:latin typeface="Inter"/>
                <a:ea typeface="Inter"/>
                <a:cs typeface="Inter"/>
                <a:sym typeface="Inter"/>
              </a:rPr>
              <a:t>.</a:t>
            </a:r>
            <a:r>
              <a:rPr lang="en" sz="1100" dirty="0">
                <a:solidFill>
                  <a:srgbClr val="11426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Le Parcours du Compétiteur présenté dans ce document est le même que celui illustré à la fin de la vidéo.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talents et les forces des </a:t>
            </a:r>
            <a:r>
              <a:rPr lang="en" sz="1100" dirty="0">
                <a:solidFill>
                  <a:schemeClr val="tx1">
                    <a:lumMod val="85000"/>
                    <a:lumOff val="15000"/>
                  </a:schemeClr>
                </a:solidFill>
                <a:latin typeface="Inter SemiBold"/>
                <a:ea typeface="Inter SemiBold"/>
                <a:cs typeface="Inter SemiBold"/>
                <a:sym typeface="Inter SemiBold"/>
              </a:rPr>
              <a:t>Champions WorldSkills France</a:t>
            </a:r>
            <a:r>
              <a:rPr lang="en" sz="1100" dirty="0">
                <a:solidFill>
                  <a:schemeClr val="tx1">
                    <a:lumMod val="85000"/>
                    <a:lumOff val="15000"/>
                  </a:schemeClr>
                </a:solidFill>
                <a:latin typeface="Inter"/>
                <a:ea typeface="Inter"/>
                <a:cs typeface="Inter"/>
                <a:sym typeface="Inter"/>
              </a:rPr>
              <a:t> sont aussi variés que leurs métiers. Leur réussite illustre la diversité des opportunités offertes par ces métiers, ouvrant ainsi la voie vers la réussite individuelle pour chacun d’entre eux. Les compétitions agissent comme des catalyseurs : elles permettent aux jeunes Champions d'acquérir rapidement une expérience et des connaissances variées, propulsant ainsi leur parcours professionnel. Grâce à leur expérience précoce et à la variété de leurs métiers, ils peuvent partager leurs connaissances de manière convaincante, devenant ainsi des modèles inspirants pour d'autres.</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5265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ZA"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971551"/>
            <a:ext cx="8470350" cy="102235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Une aptitude peut être physique (puissance, vigueur…) ou mentale (intégrité, créativité, logique…). Une fois développée, une aptitude nécessite peu d’énergie quand on fait appel à elle.</a:t>
            </a:r>
          </a:p>
        </p:txBody>
      </p:sp>
      <p:sp>
        <p:nvSpPr>
          <p:cNvPr id="2" name="Google Shape;321;p54">
            <a:extLst>
              <a:ext uri="{FF2B5EF4-FFF2-40B4-BE49-F238E27FC236}">
                <a16:creationId xmlns:a16="http://schemas.microsoft.com/office/drawing/2014/main" id="{AAD3A356-F637-068A-02FD-A6AE7968F384}"/>
              </a:ext>
            </a:extLst>
          </p:cNvPr>
          <p:cNvSpPr txBox="1">
            <a:spLocks/>
          </p:cNvSpPr>
          <p:nvPr/>
        </p:nvSpPr>
        <p:spPr>
          <a:xfrm>
            <a:off x="311700" y="1993901"/>
            <a:ext cx="8413200" cy="5265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dirty="0">
                <a:latin typeface="Euclid Flex Medium" panose="020B0604000000000000" pitchFamily="34" charset="0"/>
                <a:ea typeface="Euclid Flex Medium" panose="020B0604000000000000" pitchFamily="34" charset="0"/>
                <a:cs typeface="Open Sans SemiBold"/>
                <a:sym typeface="Open Sans SemiBold"/>
              </a:rPr>
              <a:t>Les forces et les rôles professionnels chez mission future</a:t>
            </a:r>
            <a:endParaRPr lang="en-ZA"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 name="Google Shape;322;p54">
            <a:extLst>
              <a:ext uri="{FF2B5EF4-FFF2-40B4-BE49-F238E27FC236}">
                <a16:creationId xmlns:a16="http://schemas.microsoft.com/office/drawing/2014/main" id="{3D2A9647-B9C5-E312-F7C6-C01F2CF96DF5}"/>
              </a:ext>
            </a:extLst>
          </p:cNvPr>
          <p:cNvSpPr txBox="1">
            <a:spLocks/>
          </p:cNvSpPr>
          <p:nvPr/>
        </p:nvSpPr>
        <p:spPr>
          <a:xfrm>
            <a:off x="311700" y="2520426"/>
            <a:ext cx="8470350" cy="2064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Les forces et les rôles professionnels chez mission future basent sur une aptitude ou capacité particulière de percevoir ou de prendre des décisions. Il s’agit donc d’aptitudes spéciales qui représentent des sous-groupes des aptitudes dans le sens large du terme.​</a:t>
            </a:r>
          </a:p>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Pour les prochaines étapes, nous allons travailler avec les aptitudes au sens large du terme. Celles-ci incluent aussi les forces et les rôles professionnels présentés par mission future, mais ne se limitent pas à celles-ci. Observez tous les éléments que vous identifiez comme une prédisposition naturelle ou une capacité acquise de quelqu’un à </a:t>
            </a:r>
          </a:p>
          <a:p>
            <a:pPr marL="0" indent="0">
              <a:buFont typeface="Arial"/>
              <a:buNone/>
            </a:pPr>
            <a:r>
              <a:rPr lang="fr-FR" sz="1100" dirty="0">
                <a:solidFill>
                  <a:schemeClr val="tx1">
                    <a:lumMod val="85000"/>
                    <a:lumOff val="15000"/>
                  </a:schemeClr>
                </a:solidFill>
                <a:latin typeface="Inter"/>
                <a:ea typeface="Inter"/>
                <a:cs typeface="Inter"/>
                <a:sym typeface="Inter"/>
              </a:rPr>
              <a:t>bien faire quelque chose. </a:t>
            </a:r>
          </a:p>
        </p:txBody>
      </p:sp>
    </p:spTree>
    <p:extLst>
      <p:ext uri="{BB962C8B-B14F-4D97-AF65-F5344CB8AC3E}">
        <p14:creationId xmlns:p14="http://schemas.microsoft.com/office/powerpoint/2010/main" val="866116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028C384-BC1E-7CF1-14B1-0DCFEB0292A5}"/>
              </a:ext>
            </a:extLst>
          </p:cNvPr>
          <p:cNvPicPr>
            <a:picLocks noChangeAspect="1"/>
          </p:cNvPicPr>
          <p:nvPr/>
        </p:nvPicPr>
        <p:blipFill>
          <a:blip r:embed="rId3"/>
          <a:stretch>
            <a:fillRect/>
          </a:stretch>
        </p:blipFill>
        <p:spPr>
          <a:xfrm>
            <a:off x="0" y="2922183"/>
            <a:ext cx="9144000" cy="2104321"/>
          </a:xfrm>
          <a:prstGeom prst="rect">
            <a:avLst/>
          </a:prstGeom>
        </p:spPr>
      </p:pic>
      <p:pic>
        <p:nvPicPr>
          <p:cNvPr id="12" name="Grafik 11">
            <a:hlinkClick r:id="rId4"/>
            <a:extLst>
              <a:ext uri="{FF2B5EF4-FFF2-40B4-BE49-F238E27FC236}">
                <a16:creationId xmlns:a16="http://schemas.microsoft.com/office/drawing/2014/main" id="{061620F0-6060-8871-3C3C-D078730C7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3460" y="113753"/>
            <a:ext cx="4405849" cy="2633843"/>
          </a:xfrm>
          <a:prstGeom prst="rect">
            <a:avLst/>
          </a:prstGeom>
        </p:spPr>
      </p:pic>
      <p:pic>
        <p:nvPicPr>
          <p:cNvPr id="2" name="Picture 1" descr="A screenshot of a group of people&#10;&#10;Description automatically generated">
            <a:extLst>
              <a:ext uri="{FF2B5EF4-FFF2-40B4-BE49-F238E27FC236}">
                <a16:creationId xmlns:a16="http://schemas.microsoft.com/office/drawing/2014/main" id="{E3439B9B-EF66-D805-0B31-7DA5319CE2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2549" y="134710"/>
            <a:ext cx="3930488" cy="2588489"/>
          </a:xfrm>
          <a:prstGeom prst="rect">
            <a:avLst/>
          </a:prstGeom>
        </p:spPr>
      </p:pic>
      <p:pic>
        <p:nvPicPr>
          <p:cNvPr id="3" name="Grafik 2">
            <a:extLst>
              <a:ext uri="{FF2B5EF4-FFF2-40B4-BE49-F238E27FC236}">
                <a16:creationId xmlns:a16="http://schemas.microsoft.com/office/drawing/2014/main" id="{21233242-6E59-D2D4-30ED-CD23CBEACE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9894579">
            <a:off x="8353701" y="2250281"/>
            <a:ext cx="607219" cy="642938"/>
          </a:xfrm>
          <a:prstGeom prst="rect">
            <a:avLst/>
          </a:prstGeom>
        </p:spPr>
      </p:pic>
    </p:spTree>
    <p:extLst>
      <p:ext uri="{BB962C8B-B14F-4D97-AF65-F5344CB8AC3E}">
        <p14:creationId xmlns:p14="http://schemas.microsoft.com/office/powerpoint/2010/main" val="1190821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C9C5-E278-0BCE-9993-55E70EC3BCAF}"/>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35F544F-1AAE-9A04-72F3-7161A2C0987F}"/>
              </a:ext>
            </a:extLst>
          </p:cNvPr>
          <p:cNvPicPr>
            <a:picLocks noChangeAspect="1"/>
          </p:cNvPicPr>
          <p:nvPr/>
        </p:nvPicPr>
        <p:blipFill>
          <a:blip r:embed="rId3"/>
          <a:stretch>
            <a:fillRect/>
          </a:stretch>
        </p:blipFill>
        <p:spPr>
          <a:xfrm>
            <a:off x="898107" y="104173"/>
            <a:ext cx="3387240" cy="4778897"/>
          </a:xfrm>
          <a:prstGeom prst="rect">
            <a:avLst/>
          </a:prstGeom>
          <a:ln>
            <a:solidFill>
              <a:schemeClr val="tx1"/>
            </a:solidFill>
          </a:ln>
        </p:spPr>
      </p:pic>
      <p:pic>
        <p:nvPicPr>
          <p:cNvPr id="9" name="Grafik 8">
            <a:extLst>
              <a:ext uri="{FF2B5EF4-FFF2-40B4-BE49-F238E27FC236}">
                <a16:creationId xmlns:a16="http://schemas.microsoft.com/office/drawing/2014/main" id="{14C27180-F322-37A3-0D09-4F25E3D15CE5}"/>
              </a:ext>
            </a:extLst>
          </p:cNvPr>
          <p:cNvPicPr>
            <a:picLocks noChangeAspect="1"/>
          </p:cNvPicPr>
          <p:nvPr/>
        </p:nvPicPr>
        <p:blipFill>
          <a:blip r:embed="rId4"/>
          <a:stretch>
            <a:fillRect/>
          </a:stretch>
        </p:blipFill>
        <p:spPr>
          <a:xfrm>
            <a:off x="4858655" y="104173"/>
            <a:ext cx="3388768" cy="4778897"/>
          </a:xfrm>
          <a:prstGeom prst="rect">
            <a:avLst/>
          </a:prstGeom>
          <a:ln>
            <a:solidFill>
              <a:schemeClr val="tx1"/>
            </a:solidFill>
          </a:ln>
        </p:spPr>
      </p:pic>
    </p:spTree>
    <p:extLst>
      <p:ext uri="{BB962C8B-B14F-4D97-AF65-F5344CB8AC3E}">
        <p14:creationId xmlns:p14="http://schemas.microsoft.com/office/powerpoint/2010/main" val="1852627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27"/>
        <p:cNvGrpSpPr/>
        <p:nvPr/>
      </p:nvGrpSpPr>
      <p:grpSpPr>
        <a:xfrm>
          <a:off x="0" y="0"/>
          <a:ext cx="0" cy="0"/>
          <a:chOff x="0" y="0"/>
          <a:chExt cx="0" cy="0"/>
        </a:xfrm>
      </p:grpSpPr>
      <p:sp>
        <p:nvSpPr>
          <p:cNvPr id="328" name="Google Shape;328;p55"/>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Tâches durant la visite</a:t>
            </a:r>
            <a:endParaRPr sz="1600" dirty="0">
              <a:latin typeface="Open Sans SemiBold"/>
              <a:ea typeface="Open Sans SemiBold"/>
              <a:cs typeface="Open Sans SemiBold"/>
              <a:sym typeface="Open Sans SemiBold"/>
            </a:endParaRPr>
          </a:p>
        </p:txBody>
      </p:sp>
      <p:sp>
        <p:nvSpPr>
          <p:cNvPr id="329" name="Google Shape;329;p55"/>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Une compétition des métiers est tout d'abord une occasion de s'étonner, d'admirer et de s'enthousiasmer. Donnez aux élèves le temps et les moyens de le faire. Néanmoins, une visite instructive et réussie peut être facilitée en donnant aux élèves quelques tâches à accomplir. Nous vous conseillons de créer des sous-groupes de 3 à 5 élèves pour accomplir les tâches suivantes. Pourvoir s’échanger sur ce que l’on voit est un des meilleurs moyens de mémoriser quelque chose et est plus amusant. Voici nos suggestions quant aux tâches à accomplir :​</a:t>
            </a:r>
          </a:p>
          <a:p>
            <a:pPr marL="171450" indent="-171450">
              <a:spcBef>
                <a:spcPts val="600"/>
              </a:spcBef>
              <a:buSzPct val="100000"/>
              <a:buFont typeface="Arial" panose="020B0604020202020204" pitchFamily="34" charset="0"/>
              <a:buChar char="•"/>
            </a:pPr>
            <a:r>
              <a:rPr lang="en" sz="1100" dirty="0">
                <a:solidFill>
                  <a:schemeClr val="tx1">
                    <a:lumMod val="85000"/>
                    <a:lumOff val="15000"/>
                  </a:schemeClr>
                </a:solidFill>
                <a:highlight>
                  <a:srgbClr val="9FC5E8"/>
                </a:highlight>
                <a:latin typeface="Inter"/>
                <a:ea typeface="Inter"/>
                <a:cs typeface="Inter"/>
                <a:sym typeface="Inter"/>
              </a:rPr>
              <a:t>Niveau 1 :</a:t>
            </a:r>
            <a:r>
              <a:rPr lang="en" sz="1100" dirty="0">
                <a:solidFill>
                  <a:schemeClr val="tx1">
                    <a:lumMod val="85000"/>
                    <a:lumOff val="15000"/>
                  </a:schemeClr>
                </a:solidFill>
                <a:latin typeface="Inter"/>
                <a:ea typeface="Inter"/>
                <a:cs typeface="Inter"/>
                <a:sym typeface="Inter"/>
              </a:rPr>
              <a: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Travaillez avec la fiche de travail : </a:t>
            </a:r>
            <a:r>
              <a:rPr lang="fr-FR" sz="1100" dirty="0">
                <a:solidFill>
                  <a:schemeClr val="tx1">
                    <a:lumMod val="85000"/>
                    <a:lumOff val="15000"/>
                  </a:schemeClr>
                </a:solidFill>
                <a:latin typeface="Inter SemiBold" panose="020B0604020202020204" charset="0"/>
                <a:ea typeface="Inter SemiBold" panose="020B0604020202020204" charset="0"/>
                <a:cs typeface="Inter SemiBold"/>
                <a:sym typeface="Inter SemiBold"/>
              </a:rPr>
              <a:t>Découverte des compétiteurs et de leur métier​</a:t>
            </a:r>
          </a:p>
          <a:p>
            <a:pPr marL="171450" indent="-171450">
              <a:spcBef>
                <a:spcPts val="600"/>
              </a:spcBef>
              <a:buSzPct val="100000"/>
              <a:buFont typeface="Arial" panose="020B0604020202020204" pitchFamily="34" charset="0"/>
              <a:buChar char="•"/>
            </a:pPr>
            <a:r>
              <a:rPr lang="en" sz="1100" dirty="0">
                <a:solidFill>
                  <a:schemeClr val="tx1">
                    <a:lumMod val="85000"/>
                    <a:lumOff val="15000"/>
                  </a:schemeClr>
                </a:solidFill>
                <a:highlight>
                  <a:srgbClr val="FFE599"/>
                </a:highlight>
                <a:latin typeface="Inter" panose="020B0604020202020204" charset="0"/>
                <a:ea typeface="Inter" panose="020B0604020202020204" charset="0"/>
                <a:cs typeface="Open Sans SemiBold"/>
                <a:sym typeface="Open Sans SemiBold"/>
              </a:rPr>
              <a:t>Niveau 2</a:t>
            </a:r>
            <a:r>
              <a:rPr lang="en" sz="1100" dirty="0">
                <a:solidFill>
                  <a:schemeClr val="tx1">
                    <a:lumMod val="85000"/>
                    <a:lumOff val="15000"/>
                  </a:schemeClr>
                </a:solidFill>
                <a:latin typeface="Inter" panose="020B0604020202020204" charset="0"/>
                <a:ea typeface="Inter" panose="020B0604020202020204" charset="0"/>
                <a:cs typeface="Open Sans SemiBold"/>
                <a:sym typeface="Open Sans SemiBold"/>
              </a:rPr>
              <a: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&amp; </a:t>
            </a:r>
            <a:r>
              <a:rPr lang="en" sz="1100" dirty="0">
                <a:solidFill>
                  <a:schemeClr val="tx1">
                    <a:lumMod val="85000"/>
                    <a:lumOff val="15000"/>
                  </a:schemeClr>
                </a:solidFill>
                <a:highlight>
                  <a:srgbClr val="B6D7A8"/>
                </a:highlight>
                <a:latin typeface="Inter" panose="020B0604020202020204" charset="0"/>
                <a:ea typeface="Inter" panose="020B0604020202020204" charset="0"/>
                <a:cs typeface="Open Sans SemiBold"/>
                <a:sym typeface="Open Sans SemiBold"/>
              </a:rPr>
              <a:t> Niveau 3</a:t>
            </a:r>
            <a:r>
              <a:rPr lang="fr-FR" sz="1100" dirty="0">
                <a:solidFill>
                  <a:schemeClr val="tx1">
                    <a:lumMod val="85000"/>
                    <a:lumOff val="15000"/>
                  </a:schemeClr>
                </a:solidFill>
                <a:highlight>
                  <a:srgbClr val="B6D7A8"/>
                </a:highlight>
                <a:latin typeface="Inter" panose="020B0604020202020204" charset="0"/>
                <a:ea typeface="Inter" panose="020B0604020202020204" charset="0"/>
                <a:cs typeface="Open Sans SemiBold"/>
                <a:sym typeface="Inter SemiBold"/>
              </a:rPr>
              <a: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 Travaillez avec la fiche de travail du niveau 1 plus la fiche de travail : </a:t>
            </a:r>
            <a:r>
              <a:rPr lang="fr-FR" sz="1100" dirty="0">
                <a:solidFill>
                  <a:schemeClr val="tx1">
                    <a:lumMod val="85000"/>
                    <a:lumOff val="15000"/>
                  </a:schemeClr>
                </a:solidFill>
                <a:latin typeface="Inter SemiBold" panose="020B0604020202020204" charset="0"/>
                <a:ea typeface="Inter SemiBold" panose="020B0604020202020204" charset="0"/>
                <a:cs typeface="Inter SemiBold"/>
                <a:sym typeface="Inter SemiBold"/>
              </a:rPr>
              <a:t>Qualités de compétiteur​</a:t>
            </a: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0" lvl="0" indent="0" algn="l" rtl="0">
              <a:spcBef>
                <a:spcPts val="1000"/>
              </a:spcBef>
              <a:spcAft>
                <a:spcPts val="0"/>
              </a:spcAft>
              <a:buNone/>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Nous vous mettons ces fiches de travail à disposition en format Word pour vous faciliter des modifications si vous aimeriez adapter les tâches. Vous pouvez définir le nombre de métiers à observer de la sorte, le nombre d’aptitudes ou d’observations à noter etc.</a:t>
            </a:r>
            <a:endParaRPr sz="1100" dirty="0">
              <a:solidFill>
                <a:schemeClr val="tx1">
                  <a:lumMod val="85000"/>
                  <a:lumOff val="15000"/>
                </a:schemeClr>
              </a:solidFill>
              <a:latin typeface="Inter" panose="020B0604020202020204" charset="0"/>
              <a:ea typeface="Inter" panose="020B0604020202020204" charset="0"/>
              <a:cs typeface="Inter"/>
              <a:sym typeface="Inte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1 - Découverte des compétiteurs et de leur métier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307525"/>
            <a:ext cx="4540468"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Observez, définissez et notez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importantes </a:t>
            </a:r>
            <a:r>
              <a:rPr lang="fr-FR" sz="1100" dirty="0">
                <a:solidFill>
                  <a:schemeClr val="tx1">
                    <a:lumMod val="85000"/>
                    <a:lumOff val="15000"/>
                  </a:schemeClr>
                </a:solidFill>
                <a:latin typeface="Inter"/>
                <a:ea typeface="Inter"/>
                <a:cs typeface="Inter"/>
                <a:sym typeface="Inter"/>
              </a:rPr>
              <a:t>pour pouvoir exercer ce métier à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très haut niveau </a:t>
            </a:r>
            <a:r>
              <a:rPr lang="fr-FR" sz="1100" dirty="0">
                <a:solidFill>
                  <a:schemeClr val="tx1">
                    <a:lumMod val="85000"/>
                    <a:lumOff val="15000"/>
                  </a:schemeClr>
                </a:solidFill>
                <a:latin typeface="Inter"/>
                <a:ea typeface="Inter"/>
                <a:cs typeface="Inter"/>
                <a:sym typeface="Inter"/>
              </a:rPr>
              <a:t>(une fiche de travail par métier).​</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Pourquoi </a:t>
            </a:r>
            <a:r>
              <a:rPr lang="fr-FR" sz="1100" dirty="0">
                <a:solidFill>
                  <a:schemeClr val="tx1">
                    <a:lumMod val="85000"/>
                    <a:lumOff val="15000"/>
                  </a:schemeClr>
                </a:solidFill>
                <a:latin typeface="Inter"/>
                <a:ea typeface="Inter"/>
                <a:cs typeface="Inter"/>
                <a:sym typeface="Inter"/>
              </a:rPr>
              <a:t>cette aptitude est-elle importante ? Exemple de réponse : Nous avons observé que… On nous a expliqué que… Une vidéo nous a montré…​</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 ou les Fiches métier.</a:t>
            </a:r>
            <a:endParaRPr sz="1200" dirty="0">
              <a:solidFill>
                <a:schemeClr val="tx1">
                  <a:lumMod val="85000"/>
                  <a:lumOff val="15000"/>
                </a:schemeClr>
              </a:solidFill>
              <a:latin typeface="Inter"/>
              <a:ea typeface="Inter"/>
              <a:cs typeface="Inter"/>
              <a:sym typeface="Inter"/>
            </a:endParaRPr>
          </a:p>
        </p:txBody>
      </p:sp>
      <p:pic>
        <p:nvPicPr>
          <p:cNvPr id="7170" name="Picture 2" descr="Ein Bild, das Text, Screenshot, Schrift, Dokument enthält.&#10;&#10;Automatisch generierte Beschreibung">
            <a:extLst>
              <a:ext uri="{FF2B5EF4-FFF2-40B4-BE49-F238E27FC236}">
                <a16:creationId xmlns:a16="http://schemas.microsoft.com/office/drawing/2014/main" id="{4D01AD1A-0083-21B7-A3B8-D740C808E4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6"/>
            <a:ext cx="3344531" cy="472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09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8194" name="Picture 2" descr="Ein Bild, das Text, Screenshot, Schrift, parallel enthält.&#10;&#10;Automatisch generierte Beschreibung">
            <a:extLst>
              <a:ext uri="{FF2B5EF4-FFF2-40B4-BE49-F238E27FC236}">
                <a16:creationId xmlns:a16="http://schemas.microsoft.com/office/drawing/2014/main" id="{D6BF95F1-1B49-0F8D-64C0-7AD32424F3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5"/>
            <a:ext cx="3344531" cy="4723749"/>
          </a:xfrm>
          <a:prstGeom prst="rect">
            <a:avLst/>
          </a:prstGeom>
          <a:noFill/>
          <a:extLst>
            <a:ext uri="{909E8E84-426E-40DD-AFC4-6F175D3DCCD1}">
              <a14:hiddenFill xmlns:a14="http://schemas.microsoft.com/office/drawing/2010/main">
                <a:solidFill>
                  <a:srgbClr val="FFFFFF"/>
                </a:solidFill>
              </a14:hiddenFill>
            </a:ext>
          </a:extLst>
        </p:spPr>
      </p:pic>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2 - Qualités de compétiteurs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206500"/>
            <a:ext cx="4540468" cy="3695925"/>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Être un excellent professionnel est la base pour être un excellent compétiteur. </a:t>
            </a:r>
            <a:r>
              <a:rPr lang="fr-FR" sz="1100" dirty="0">
                <a:solidFill>
                  <a:schemeClr val="tx1">
                    <a:lumMod val="85000"/>
                    <a:lumOff val="15000"/>
                  </a:schemeClr>
                </a:solidFill>
                <a:latin typeface="Inter"/>
                <a:ea typeface="Inter"/>
                <a:cs typeface="Inter"/>
                <a:sym typeface="Inter"/>
              </a:rPr>
              <a:t>Sans de très bonnes connaissances techniques et un grand savoir-faire, on ne peut pas devenir Champion du Monde. Cependant, un bon compétiteur doit aussi disposer d’autres aptitudes pour réussir. Nous nommons ces aptitudes, qui sont les mêmes ou très semblables à celle de grands sportifs,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 qualités de compétiteur ». </a:t>
            </a:r>
            <a:r>
              <a:rPr lang="fr-FR" sz="1100" dirty="0">
                <a:solidFill>
                  <a:schemeClr val="tx1">
                    <a:lumMod val="85000"/>
                    <a:lumOff val="15000"/>
                  </a:schemeClr>
                </a:solidFill>
                <a:latin typeface="Inter"/>
                <a:ea typeface="Inter"/>
                <a:cs typeface="Inter"/>
                <a:sym typeface="Inter"/>
              </a:rPr>
              <a:t>​</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Notez sur cette fiche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qui selon vous sont importantes </a:t>
            </a:r>
            <a:r>
              <a:rPr lang="fr-FR" sz="1100" dirty="0">
                <a:solidFill>
                  <a:schemeClr val="tx1">
                    <a:lumMod val="85000"/>
                    <a:lumOff val="15000"/>
                  </a:schemeClr>
                </a:solidFill>
                <a:latin typeface="Inter"/>
                <a:ea typeface="Inter"/>
                <a:cs typeface="Inter"/>
                <a:sym typeface="Inter"/>
              </a:rPr>
              <a:t>pour être performant et réussir en compétition et pourquoi.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569725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3"/>
        <p:cNvGrpSpPr/>
        <p:nvPr/>
      </p:nvGrpSpPr>
      <p:grpSpPr>
        <a:xfrm>
          <a:off x="0" y="0"/>
          <a:ext cx="0" cy="0"/>
          <a:chOff x="0" y="0"/>
          <a:chExt cx="0" cy="0"/>
        </a:xfrm>
      </p:grpSpPr>
      <p:sp>
        <p:nvSpPr>
          <p:cNvPr id="334" name="Google Shape;334;p56"/>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Évaluation de la visite (1) </a:t>
            </a:r>
            <a:endParaRPr sz="1600" dirty="0">
              <a:latin typeface="Open Sans SemiBold"/>
              <a:ea typeface="Open Sans SemiBold"/>
              <a:cs typeface="Open Sans SemiBold"/>
              <a:sym typeface="Open Sans SemiBold"/>
            </a:endParaRPr>
          </a:p>
        </p:txBody>
      </p:sp>
      <p:sp>
        <p:nvSpPr>
          <p:cNvPr id="335" name="Google Shape;335;p56"/>
          <p:cNvSpPr txBox="1">
            <a:spLocks noGrp="1"/>
          </p:cNvSpPr>
          <p:nvPr>
            <p:ph type="body" idx="1"/>
          </p:nvPr>
        </p:nvSpPr>
        <p:spPr>
          <a:xfrm>
            <a:off x="158750" y="977650"/>
            <a:ext cx="8673550" cy="3591300"/>
          </a:xfrm>
          <a:prstGeom prst="rect">
            <a:avLst/>
          </a:prstGeom>
        </p:spPr>
        <p:txBody>
          <a:bodyPr spcFirstLastPara="1" wrap="square" lIns="91425" tIns="91425" rIns="91425" bIns="91425" anchor="t" anchorCtr="0">
            <a:noAutofit/>
          </a:bodyPr>
          <a:lstStyle/>
          <a:p>
            <a:pPr marL="333375" indent="-171450">
              <a:buClr>
                <a:srgbClr val="434343"/>
              </a:buClr>
              <a:buSzPts val="1050"/>
              <a:buFont typeface="Arial" panose="020B0604020202020204" pitchFamily="34" charset="0"/>
              <a:buChar char="•"/>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Pour évaluer la visite en classe, nous mettons à votre disposition un nombre de nuage de mots, que vous pouvez tous utilisez ou seulement en partie. Si vous projetez l’image de votre écran PC / tablette, les élèves pourront vivre en direct la création des nuages de mots et créer ainsi un mémoire précieux de leur visite et de leurs efforts.​</a:t>
            </a:r>
          </a:p>
          <a:p>
            <a:pPr marL="333375" indent="-171450">
              <a:buClr>
                <a:srgbClr val="434343"/>
              </a:buClr>
              <a:buSzPts val="1050"/>
              <a:buFont typeface="Arial" panose="020B0604020202020204" pitchFamily="34" charset="0"/>
              <a:buChar char="•"/>
            </a:pP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333375" indent="-171450">
              <a:buClr>
                <a:srgbClr val="434343"/>
              </a:buClr>
              <a:buSzPts val="1050"/>
              <a:buFont typeface="Arial" panose="020B0604020202020204" pitchFamily="34" charset="0"/>
              <a:buChar char="•"/>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Les nuages de mots développent plus de charme quand plusieurs élèves choisissent les mêmes termes. En tant que modérateur, votre rôle consistera à collaborer avec les élèves pour reformuler les termes afin qu'elles puissent être écrits de manière uniforme. Utilisez le moins de mots possible et résumez les descriptions les plus longues. Si vous n'y parvenez pas, ce n'est pas grave, car ce nuage de mots sera alors un excellent exemple de la diversité humaine, même dans un groupe fermé comme une classe. ​</a:t>
            </a:r>
          </a:p>
          <a:p>
            <a:pPr marL="333375" indent="-171450">
              <a:buClr>
                <a:srgbClr val="434343"/>
              </a:buClr>
              <a:buSzPts val="1050"/>
              <a:buFont typeface="Arial" panose="020B0604020202020204" pitchFamily="34" charset="0"/>
              <a:buChar char="•"/>
            </a:pP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333375" indent="-171450">
              <a:buClr>
                <a:srgbClr val="434343"/>
              </a:buClr>
              <a:buSzPts val="1050"/>
              <a:buFont typeface="Arial" panose="020B0604020202020204" pitchFamily="34" charset="0"/>
              <a:buChar char="•"/>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Au bas de la page Internet de la classe se trouve la section​</a:t>
            </a:r>
          </a:p>
          <a:p>
            <a:pPr marL="333375" indent="-171450">
              <a:buClr>
                <a:srgbClr val="434343"/>
              </a:buClr>
              <a:buSzPts val="1050"/>
              <a:buFont typeface="Arial" panose="020B0604020202020204" pitchFamily="34" charset="0"/>
              <a:buChar char="•"/>
            </a:pP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333375" indent="-171450">
              <a:buClr>
                <a:srgbClr val="434343"/>
              </a:buClr>
              <a:buSzPts val="1050"/>
              <a:buFont typeface="Arial" panose="020B0604020202020204" pitchFamily="34" charset="0"/>
              <a:buChar char="•"/>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En cliquant sur le bouton doré vous ouvrez un masque qui vous</a:t>
            </a:r>
            <a:endParaRPr sz="1100" dirty="0">
              <a:solidFill>
                <a:schemeClr val="tx1">
                  <a:lumMod val="85000"/>
                  <a:lumOff val="15000"/>
                </a:schemeClr>
              </a:solidFill>
              <a:latin typeface="Inter" panose="020B0604020202020204" charset="0"/>
              <a:ea typeface="Inter" panose="020B0604020202020204" charset="0"/>
              <a:cs typeface="Inter"/>
              <a:sym typeface="Inter"/>
            </a:endParaRPr>
          </a:p>
        </p:txBody>
      </p:sp>
      <p:pic>
        <p:nvPicPr>
          <p:cNvPr id="9218" name="Picture 2" descr="Ein Bild, das Text, Schrift, Screenshot, weiß enthält.&#10;&#10;Automatisch generierte Beschreibung">
            <a:extLst>
              <a:ext uri="{FF2B5EF4-FFF2-40B4-BE49-F238E27FC236}">
                <a16:creationId xmlns:a16="http://schemas.microsoft.com/office/drawing/2014/main" id="{3D1DEFC5-9463-5D95-D8C4-D9A95D7A3F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7760" y="2727580"/>
            <a:ext cx="3302000" cy="73082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35;p56">
            <a:extLst>
              <a:ext uri="{FF2B5EF4-FFF2-40B4-BE49-F238E27FC236}">
                <a16:creationId xmlns:a16="http://schemas.microsoft.com/office/drawing/2014/main" id="{E713F85B-EBBB-2D30-D075-BFEB30B71F9D}"/>
              </a:ext>
            </a:extLst>
          </p:cNvPr>
          <p:cNvSpPr txBox="1">
            <a:spLocks/>
          </p:cNvSpPr>
          <p:nvPr/>
        </p:nvSpPr>
        <p:spPr>
          <a:xfrm>
            <a:off x="315383" y="3458633"/>
            <a:ext cx="8673550" cy="12669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61925" indent="0">
              <a:buClr>
                <a:srgbClr val="434343"/>
              </a:buClr>
              <a:buSzPts val="1050"/>
              <a:buNone/>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permet de générer un nuage de mots des retours de vos élèves sur la visite de la Compétition. Vous pouvez renseigner jusqu’à 70 mots ou textes courts dans ce nuage de mots. </a:t>
            </a:r>
            <a:r>
              <a:rPr lang="fr-FR" sz="1100" dirty="0">
                <a:solidFill>
                  <a:schemeClr val="tx1">
                    <a:lumMod val="85000"/>
                    <a:lumOff val="15000"/>
                  </a:schemeClr>
                </a:solidFill>
                <a:latin typeface="Inter SemiBold" panose="020B0604020202020204" charset="0"/>
                <a:ea typeface="Inter SemiBold" panose="020B0604020202020204" charset="0"/>
                <a:cs typeface="Inter SemiBold"/>
                <a:sym typeface="Inter SemiBold"/>
              </a:rPr>
              <a:t>Demandez à chaque élève de présenter son retour et de l’expliquer brièvement.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(voir diapositive suivante)</a:t>
            </a:r>
            <a:endParaRPr lang="fr-FR" sz="1100" dirty="0">
              <a:solidFill>
                <a:schemeClr val="tx1">
                  <a:lumMod val="85000"/>
                  <a:lumOff val="15000"/>
                </a:schemeClr>
              </a:solidFill>
              <a:latin typeface="Inter" panose="020B0604020202020204" charset="0"/>
              <a:ea typeface="Inter" panose="020B0604020202020204" charset="0"/>
              <a:cs typeface="Inter"/>
              <a:sym typeface="Inte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0242" name="Picture 2" descr="Ein Bild, das Text, Screenshot, Schrift enthält.&#10;&#10;Automatisch generierte Beschreibung">
            <a:extLst>
              <a:ext uri="{FF2B5EF4-FFF2-40B4-BE49-F238E27FC236}">
                <a16:creationId xmlns:a16="http://schemas.microsoft.com/office/drawing/2014/main" id="{2AA4E850-52E2-8952-F930-A5C5BA6AE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1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65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Évaluation de la visite (2) </a:t>
            </a:r>
            <a:endParaRPr sz="1600" dirty="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1802336"/>
          </a:xfrm>
          <a:prstGeom prst="rect">
            <a:avLst/>
          </a:prstGeom>
        </p:spPr>
        <p:txBody>
          <a:bodyPr spcFirstLastPara="1" wrap="square" lIns="91425" tIns="91425" rIns="91425" bIns="91425" anchor="t" anchorCtr="0">
            <a:noAutofit/>
          </a:bodyPr>
          <a:lstStyle/>
          <a:p>
            <a:pPr marL="171450" indent="-171450">
              <a:spcAft>
                <a:spcPts val="120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 prochain retour de la visite est lié aux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des compétiteurs​</a:t>
            </a:r>
          </a:p>
          <a:p>
            <a:pPr marL="171450" indent="-171450">
              <a:spcAft>
                <a:spcPts val="120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Demandez à chaque groupe d’élèves de présenter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qu’ils ont identifiées comme importantes pour exercer un métier à haut niveau. </a:t>
            </a:r>
            <a:r>
              <a:rPr lang="fr-FR" sz="1100" dirty="0">
                <a:solidFill>
                  <a:schemeClr val="tx1">
                    <a:lumMod val="85000"/>
                    <a:lumOff val="15000"/>
                  </a:schemeClr>
                </a:solidFill>
                <a:latin typeface="Inter"/>
                <a:ea typeface="Inter"/>
                <a:cs typeface="Inter"/>
                <a:sym typeface="Inter"/>
              </a:rPr>
              <a:t>Procédez profession par profession et demandez toujours à tous les groupes qui ont observé une profession de présenter les aptitudes identifiées. Notez les aptitudes dans le nuage de mots.​</a:t>
            </a:r>
          </a:p>
          <a:p>
            <a:pPr marL="171450" indent="-171450">
              <a:spcAft>
                <a:spcPts val="120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 prochain retour de la visite est lié aux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de compétiteur​</a:t>
            </a:r>
          </a:p>
          <a:p>
            <a:pPr marL="171450" indent="-171450">
              <a:spcAft>
                <a:spcPts val="120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Demandez à chaque groupe d’élèves de présenter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qu’ils ont identifiées</a:t>
            </a:r>
            <a:endParaRPr sz="1100" dirty="0">
              <a:solidFill>
                <a:schemeClr val="tx1">
                  <a:lumMod val="85000"/>
                  <a:lumOff val="15000"/>
                </a:schemeClr>
              </a:solidFill>
              <a:latin typeface="Inter"/>
              <a:ea typeface="Inter"/>
              <a:cs typeface="Inter"/>
              <a:sym typeface="Inter"/>
            </a:endParaRPr>
          </a:p>
        </p:txBody>
      </p:sp>
      <p:pic>
        <p:nvPicPr>
          <p:cNvPr id="11266" name="Picture 2" descr="Ein Bild, das Text, Schrift, Screenshot, Design enthält.&#10;&#10;Automatisch generierte Beschreibung">
            <a:extLst>
              <a:ext uri="{FF2B5EF4-FFF2-40B4-BE49-F238E27FC236}">
                <a16:creationId xmlns:a16="http://schemas.microsoft.com/office/drawing/2014/main" id="{3DAC78B9-389F-8BB5-0268-5CCA71A7C4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1008" y="2075767"/>
            <a:ext cx="2281292" cy="50359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in Bild, das Text, Schrift, Screenshot, Design enthält.&#10;&#10;Automatisch generierte Beschreibung">
            <a:extLst>
              <a:ext uri="{FF2B5EF4-FFF2-40B4-BE49-F238E27FC236}">
                <a16:creationId xmlns:a16="http://schemas.microsoft.com/office/drawing/2014/main" id="{35E5636A-C95D-E78B-EEF4-E2E0FD3117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729" y="777549"/>
            <a:ext cx="2230932" cy="49352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1;p57">
            <a:extLst>
              <a:ext uri="{FF2B5EF4-FFF2-40B4-BE49-F238E27FC236}">
                <a16:creationId xmlns:a16="http://schemas.microsoft.com/office/drawing/2014/main" id="{4F6E8558-0C91-7F7B-E584-05AF8452D16B}"/>
              </a:ext>
            </a:extLst>
          </p:cNvPr>
          <p:cNvSpPr txBox="1">
            <a:spLocks/>
          </p:cNvSpPr>
          <p:nvPr/>
        </p:nvSpPr>
        <p:spPr>
          <a:xfrm>
            <a:off x="311700" y="2571750"/>
            <a:ext cx="8520600" cy="214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SzPct val="100000"/>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     comme importantes pour être performant en compétition.</a:t>
            </a:r>
            <a:r>
              <a:rPr lang="fr-FR" sz="1100" dirty="0">
                <a:solidFill>
                  <a:schemeClr val="tx1">
                    <a:lumMod val="85000"/>
                    <a:lumOff val="15000"/>
                  </a:schemeClr>
                </a:solidFill>
                <a:latin typeface="Inter"/>
                <a:ea typeface="Inter"/>
                <a:cs typeface="Inter"/>
                <a:sym typeface="Inter"/>
              </a:rPr>
              <a:t> Notez les qualités dans le nuage de mots.​</a:t>
            </a:r>
          </a:p>
          <a:p>
            <a:pPr marL="171450" indent="-171450">
              <a:spcAft>
                <a:spcPts val="120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Si vous avez demandé aux élèves de noter quels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compétiteurs ils ont trouvé les plus performants</a:t>
            </a:r>
            <a:r>
              <a:rPr lang="fr-FR" sz="1100" dirty="0">
                <a:solidFill>
                  <a:schemeClr val="tx1">
                    <a:lumMod val="85000"/>
                    <a:lumOff val="15000"/>
                  </a:schemeClr>
                </a:solidFill>
                <a:latin typeface="Inter"/>
                <a:ea typeface="Inter"/>
                <a:cs typeface="Inter"/>
                <a:sym typeface="Inter"/>
              </a:rPr>
              <a:t>, c’est ici un bon moment de consulter les résultats et de discuter comment les favoris ont vraiment performé.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2290" name="Picture 2" descr="Ein Bild, das Text, Screenshot, Schrift, Design enthält.&#10;&#10;Automatisch generierte Beschreibung">
            <a:extLst>
              <a:ext uri="{FF2B5EF4-FFF2-40B4-BE49-F238E27FC236}">
                <a16:creationId xmlns:a16="http://schemas.microsoft.com/office/drawing/2014/main" id="{5911FD28-0F55-236A-DD44-FA45CAFC97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6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worldskills_france,_la_compétition_des_métiers">
            <a:hlinkClick r:id="" action="ppaction://media"/>
            <a:extLst>
              <a:ext uri="{FF2B5EF4-FFF2-40B4-BE49-F238E27FC236}">
                <a16:creationId xmlns:a16="http://schemas.microsoft.com/office/drawing/2014/main" id="{7009EF0C-244F-EA20-1905-7E8DF2409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3314" name="Picture 2" descr="Ein Bild, das Text, Screenshot, Schrift, Design enthält.&#10;&#10;Automatisch generierte Beschreibung">
            <a:extLst>
              <a:ext uri="{FF2B5EF4-FFF2-40B4-BE49-F238E27FC236}">
                <a16:creationId xmlns:a16="http://schemas.microsoft.com/office/drawing/2014/main" id="{4A22C922-A57E-13F9-2E97-A1A8E9B399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6" y="319640"/>
            <a:ext cx="5339148" cy="451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71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Choisir la ou les aptitudes qui me tiennent à cœur (1)</a:t>
            </a:r>
            <a:endParaRPr sz="1600" dirty="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49132"/>
          </a:xfrm>
          <a:prstGeom prst="rect">
            <a:avLst/>
          </a:prstGeom>
        </p:spPr>
        <p:txBody>
          <a:bodyPr spcFirstLastPara="1" wrap="square" lIns="91425" tIns="91425" rIns="91425" bIns="91425" anchor="t" anchorCtr="0">
            <a:noAutofit/>
          </a:bodyPr>
          <a:lstStyle/>
          <a:p>
            <a:pPr marL="0" indent="0">
              <a:spcAft>
                <a:spcPts val="1200"/>
              </a:spcAft>
              <a:buSzPct val="100000"/>
              <a:buNone/>
            </a:pPr>
            <a:r>
              <a:rPr lang="fr-FR" sz="1100" dirty="0">
                <a:solidFill>
                  <a:schemeClr val="tx1">
                    <a:lumMod val="85000"/>
                    <a:lumOff val="15000"/>
                  </a:schemeClr>
                </a:solidFill>
                <a:latin typeface="Inter"/>
                <a:ea typeface="Inter"/>
                <a:cs typeface="Inter"/>
                <a:sym typeface="Inter"/>
              </a:rPr>
              <a:t>Nous aimerions conclure mission future par un choix positif et personnel de chaque élève. A l’exemple des Champions </a:t>
            </a:r>
            <a:r>
              <a:rPr lang="fr-FR" sz="1100" dirty="0" err="1">
                <a:solidFill>
                  <a:schemeClr val="tx1">
                    <a:lumMod val="85000"/>
                    <a:lumOff val="15000"/>
                  </a:schemeClr>
                </a:solidFill>
                <a:latin typeface="Inter"/>
                <a:ea typeface="Inter"/>
                <a:cs typeface="Inter"/>
                <a:sym typeface="Inter"/>
              </a:rPr>
              <a:t>WorldSkills</a:t>
            </a:r>
            <a:r>
              <a:rPr lang="fr-FR" sz="1100" dirty="0">
                <a:solidFill>
                  <a:schemeClr val="tx1">
                    <a:lumMod val="85000"/>
                    <a:lumOff val="15000"/>
                  </a:schemeClr>
                </a:solidFill>
                <a:latin typeface="Inter"/>
                <a:ea typeface="Inter"/>
                <a:cs typeface="Inter"/>
                <a:sym typeface="Inter"/>
              </a:rPr>
              <a:t> France, nous voulons encourager les élèves à découvrir leurs propres aptitudes, qu’elles soient innées ou acquises. ​</a:t>
            </a:r>
          </a:p>
          <a:p>
            <a:pPr marL="0" indent="0">
              <a:spcAft>
                <a:spcPts val="1200"/>
              </a:spcAft>
              <a:buSzPct val="100000"/>
              <a:buNone/>
            </a:pPr>
            <a:r>
              <a:rPr lang="fr-FR" sz="1100" dirty="0">
                <a:solidFill>
                  <a:schemeClr val="tx1">
                    <a:lumMod val="85000"/>
                    <a:lumOff val="15000"/>
                  </a:schemeClr>
                </a:solidFill>
                <a:latin typeface="Inter"/>
                <a:ea typeface="Inter"/>
                <a:cs typeface="Inter"/>
                <a:sym typeface="Inter"/>
              </a:rPr>
              <a:t>Au bas de la page Internet de la classe trouvez la section​</a:t>
            </a:r>
          </a:p>
          <a:p>
            <a:pPr marL="0" indent="0">
              <a:buSzPct val="100000"/>
              <a:buNone/>
            </a:pPr>
            <a:r>
              <a:rPr lang="fr-FR" sz="1100" dirty="0">
                <a:solidFill>
                  <a:schemeClr val="tx1">
                    <a:lumMod val="85000"/>
                    <a:lumOff val="15000"/>
                  </a:schemeClr>
                </a:solidFill>
                <a:latin typeface="Inter"/>
                <a:ea typeface="Inter"/>
                <a:cs typeface="Inter"/>
                <a:sym typeface="Inter"/>
              </a:rPr>
              <a:t>Demandez à chaque élève de choisir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entre une et trois aptitudes </a:t>
            </a:r>
            <a:r>
              <a:rPr lang="fr-FR" sz="1100" dirty="0">
                <a:solidFill>
                  <a:schemeClr val="tx1">
                    <a:lumMod val="85000"/>
                    <a:lumOff val="15000"/>
                  </a:schemeClr>
                </a:solidFill>
                <a:latin typeface="Inter"/>
                <a:ea typeface="Inter"/>
                <a:cs typeface="Inter"/>
                <a:sym typeface="Inter"/>
              </a:rPr>
              <a:t>dont il aimerait </a:t>
            </a:r>
          </a:p>
          <a:p>
            <a:pPr marL="0" indent="0">
              <a:buSzPct val="100000"/>
              <a:buNone/>
            </a:pPr>
            <a:r>
              <a:rPr lang="fr-FR" sz="1100" dirty="0">
                <a:solidFill>
                  <a:schemeClr val="tx1">
                    <a:lumMod val="85000"/>
                    <a:lumOff val="15000"/>
                  </a:schemeClr>
                </a:solidFill>
                <a:latin typeface="Inter"/>
                <a:ea typeface="Inter"/>
                <a:cs typeface="Inter"/>
                <a:sym typeface="Inter"/>
              </a:rPr>
              <a:t>tenir compte lors de l'évaluation du métier de son choix. Vous trouverez plus bas des suggestions comment les élèves peuvent choisir ces aptitudes. ​</a:t>
            </a:r>
          </a:p>
          <a:p>
            <a:pPr marL="0" indent="0">
              <a:spcBef>
                <a:spcPts val="1000"/>
              </a:spcBef>
              <a:spcAft>
                <a:spcPts val="1200"/>
              </a:spcAft>
              <a:buSzPct val="100000"/>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Objectif : </a:t>
            </a:r>
            <a:r>
              <a:rPr lang="fr-FR" sz="1100" dirty="0">
                <a:solidFill>
                  <a:schemeClr val="tx1">
                    <a:lumMod val="85000"/>
                    <a:lumOff val="15000"/>
                  </a:schemeClr>
                </a:solidFill>
                <a:latin typeface="Inter"/>
                <a:ea typeface="Inter"/>
                <a:cs typeface="Inter"/>
                <a:sym typeface="Inter"/>
              </a:rPr>
              <a:t>Un nombre de facteurs comme le temps disponible, le niveau de la classe, l’implication des parents etc., le processus de sélection des aptitudes qui sont importantes pour vos élèves. L'objectif de ces efforts est d'identifier au moins une aptitude par élève qui lui convient particulièrement bien et qui lui tient à cœur. Bien sûr, il peut en avoir plusieurs. Au cours des étapes suivantes de l’orientation professionnelle, l'élève pourra constamment vérifier s'il peut faire valoir cette aptitude dans cette profession. Il apprend ainsi à considérer ses ressources personnelles comme critère précieux dans le choix d'une profession, le motivant et lui donnant confiance en soi. </a:t>
            </a:r>
            <a:endParaRPr sz="1100" dirty="0">
              <a:solidFill>
                <a:schemeClr val="tx1">
                  <a:lumMod val="85000"/>
                  <a:lumOff val="15000"/>
                </a:schemeClr>
              </a:solidFill>
              <a:latin typeface="Inter"/>
              <a:ea typeface="Inter"/>
              <a:cs typeface="Inter"/>
              <a:sym typeface="Inter"/>
            </a:endParaRPr>
          </a:p>
        </p:txBody>
      </p:sp>
      <p:pic>
        <p:nvPicPr>
          <p:cNvPr id="14338" name="Picture 2" descr="Ein Bild, das Text, Schrift, Screenshot, weiß enthält.&#10;&#10;Automatisch generierte Beschreibung">
            <a:extLst>
              <a:ext uri="{FF2B5EF4-FFF2-40B4-BE49-F238E27FC236}">
                <a16:creationId xmlns:a16="http://schemas.microsoft.com/office/drawing/2014/main" id="{A7B276C2-72F9-695D-EE03-12B445DC02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4084" y="1609617"/>
            <a:ext cx="2788216" cy="63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39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Choisir la ou les aptitudes qui me tiennent à cœur (2)</a:t>
            </a:r>
            <a:endParaRPr sz="1600" dirty="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49132"/>
          </a:xfrm>
          <a:prstGeom prst="rect">
            <a:avLst/>
          </a:prstGeom>
        </p:spPr>
        <p:txBody>
          <a:bodyPr spcFirstLastPara="1" wrap="square" lIns="91425" tIns="91425" rIns="91425" bIns="91425" anchor="t" anchorCtr="0">
            <a:noAutofit/>
          </a:bodyPr>
          <a:lstStyle/>
          <a:p>
            <a:pPr marL="0" indent="0">
              <a:buSzPct val="100000"/>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Suggestions : </a:t>
            </a:r>
            <a:r>
              <a:rPr lang="fr-FR" sz="1100" dirty="0">
                <a:solidFill>
                  <a:schemeClr val="tx1">
                    <a:lumMod val="85000"/>
                    <a:lumOff val="15000"/>
                  </a:schemeClr>
                </a:solidFill>
                <a:latin typeface="Inter"/>
                <a:ea typeface="Inter"/>
                <a:cs typeface="Inter"/>
                <a:sym typeface="Inter"/>
              </a:rPr>
              <a:t>Les élèves ont déjà reçu beaucoup d’informations quant aux aptitudes et aux métiers. Il devrait leur être possible d’identifier assez rapidement une ou quelques aptitudes qui leurs tiennent particulièrement à cœur.​</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en petits groupes : </a:t>
            </a:r>
            <a:r>
              <a:rPr lang="fr-FR" sz="1100" dirty="0">
                <a:solidFill>
                  <a:schemeClr val="tx1">
                    <a:lumMod val="85000"/>
                    <a:lumOff val="15000"/>
                  </a:schemeClr>
                </a:solidFill>
                <a:latin typeface="Inter"/>
                <a:ea typeface="Inter"/>
                <a:cs typeface="Inter"/>
                <a:sym typeface="Inter"/>
              </a:rPr>
              <a:t>Sur la base de ce qu’ils ont appris, les élèves discutent en petits groupes quelles aptitudes ils aimeraient choisir et pourquoi. Ils peuvent baser leur discussion et leur choix sur les forces et les rôles professionnels proposés par mission future. Ils peuvent aussi choisir des « forces de caractères » comme courageux ou conciliant ou des aptitudes plutôt acquises comme « doué pour les animaux » ou « compréhension technique ». Laissez une grande liberté de choix aux élèves ! L’essentiel est qu’ils soient fiers de leur choix.​</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avec les parents : </a:t>
            </a:r>
            <a:r>
              <a:rPr lang="fr-FR" sz="1100" dirty="0">
                <a:solidFill>
                  <a:schemeClr val="tx1">
                    <a:lumMod val="85000"/>
                    <a:lumOff val="15000"/>
                  </a:schemeClr>
                </a:solidFill>
                <a:latin typeface="Inter"/>
                <a:ea typeface="Inter"/>
                <a:cs typeface="Inter"/>
                <a:sym typeface="Inter"/>
              </a:rPr>
              <a:t>Même exercice, mais la discussion a lieu avec les parents (en plus ou à la place d’une discussion en petits groupes)​</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Mise en œuvre en classe : </a:t>
            </a:r>
            <a:r>
              <a:rPr lang="fr-FR" sz="1100" dirty="0">
                <a:solidFill>
                  <a:schemeClr val="tx1">
                    <a:lumMod val="85000"/>
                    <a:lumOff val="15000"/>
                  </a:schemeClr>
                </a:solidFill>
                <a:latin typeface="Inter"/>
                <a:ea typeface="Inter"/>
                <a:cs typeface="Inter"/>
                <a:sym typeface="Inter"/>
              </a:rPr>
              <a:t>La création commune d’un « nuage de mots des aptitudes qui nous tiennent à cœur » est un excellent moyen de souder la classe. Chaque élève a la possibilité de présenter quelque chose de positif et qu’il sait faire et qui lui est important.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1361256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Les aptitudes qui nous tiennent à cœur</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Beaucoup d’éléments influencent le choix d’une profession : les intérêts, les notes, le style de vie, l'identification à des personnalités admirées, l’environnement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Se fier à ses aptitudes </a:t>
            </a:r>
            <a:r>
              <a:rPr lang="fr-FR" sz="1100" dirty="0">
                <a:solidFill>
                  <a:schemeClr val="tx1">
                    <a:lumMod val="85000"/>
                    <a:lumOff val="15000"/>
                  </a:schemeClr>
                </a:solidFill>
                <a:latin typeface="Inter"/>
                <a:ea typeface="Inter"/>
                <a:cs typeface="Inter"/>
                <a:sym typeface="Inter"/>
              </a:rPr>
              <a:t>est un bon moyen d'influencer ses choix. Lorsqu'on peut s'appuyer sur ses aptitudes, on devient plus apte à gérer les situations difficiles lorsqu'elles surviennent. Cela accroît nos chances de succès et surtout, nous permet d'insuffler du plaisir dans la plupart de nos activités.</a:t>
            </a:r>
            <a:endParaRPr sz="1200" dirty="0">
              <a:solidFill>
                <a:schemeClr val="tx1">
                  <a:lumMod val="85000"/>
                  <a:lumOff val="15000"/>
                </a:schemeClr>
              </a:solidFill>
              <a:latin typeface="Inter"/>
              <a:ea typeface="Inter"/>
              <a:cs typeface="Inter"/>
              <a:sym typeface="Inter"/>
            </a:endParaRPr>
          </a:p>
        </p:txBody>
      </p:sp>
      <p:pic>
        <p:nvPicPr>
          <p:cNvPr id="15362" name="Picture 2" descr="A screenshot of a computer&#10;&#10;Description automatically generated">
            <a:extLst>
              <a:ext uri="{FF2B5EF4-FFF2-40B4-BE49-F238E27FC236}">
                <a16:creationId xmlns:a16="http://schemas.microsoft.com/office/drawing/2014/main" id="{91E26AB4-91D5-1196-A9D7-4402ABD4CB3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4163" y="904352"/>
            <a:ext cx="3571525" cy="333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476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Prochaines étapes</a:t>
            </a:r>
            <a:endParaRPr sz="160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1200"/>
              </a:spcAft>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Vous pouvez à présent retourner au </a:t>
            </a:r>
            <a:r>
              <a:rPr lang="en" sz="1100" dirty="0">
                <a:solidFill>
                  <a:schemeClr val="tx1">
                    <a:lumMod val="85000"/>
                    <a:lumOff val="15000"/>
                  </a:schemeClr>
                </a:solidFill>
                <a:latin typeface="Inter SemiBold"/>
                <a:ea typeface="Inter SemiBold"/>
                <a:cs typeface="Inter SemiBold"/>
                <a:sym typeface="Inter SemiBold"/>
              </a:rPr>
              <a:t>Guide d'utilisation</a:t>
            </a:r>
            <a:r>
              <a:rPr lang="en" sz="1100" dirty="0">
                <a:solidFill>
                  <a:schemeClr val="tx1">
                    <a:lumMod val="85000"/>
                    <a:lumOff val="15000"/>
                  </a:schemeClr>
                </a:solidFill>
                <a:latin typeface="Inter"/>
                <a:ea typeface="Inter"/>
                <a:cs typeface="Inter"/>
                <a:sym typeface="Inter"/>
              </a:rPr>
              <a:t> pour terminer la découverte des métiers avec mission future. La section 7 </a:t>
            </a:r>
            <a:r>
              <a:rPr lang="en" sz="1100" dirty="0">
                <a:solidFill>
                  <a:schemeClr val="tx1">
                    <a:lumMod val="85000"/>
                    <a:lumOff val="15000"/>
                  </a:schemeClr>
                </a:solidFill>
                <a:latin typeface="Inter SemiBold"/>
                <a:ea typeface="Inter SemiBold"/>
                <a:cs typeface="Inter SemiBold"/>
                <a:sym typeface="Inter SemiBold"/>
              </a:rPr>
              <a:t>Poursuivre l'orientation professionnelle</a:t>
            </a:r>
            <a:r>
              <a:rPr lang="en" sz="1100" dirty="0">
                <a:solidFill>
                  <a:schemeClr val="tx1">
                    <a:lumMod val="85000"/>
                    <a:lumOff val="15000"/>
                  </a:schemeClr>
                </a:solidFill>
                <a:latin typeface="Inter"/>
                <a:ea typeface="Inter"/>
                <a:cs typeface="Inter"/>
                <a:sym typeface="Inter"/>
              </a:rPr>
              <a:t> vous propose des étapes à suivre.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3102700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346" name="Google Shape;346;p58"/>
          <p:cNvSpPr txBox="1">
            <a:spLocks noGrp="1"/>
          </p:cNvSpPr>
          <p:nvPr>
            <p:ph type="ctrTitle" idx="4294967295"/>
          </p:nvPr>
        </p:nvSpPr>
        <p:spPr>
          <a:xfrm>
            <a:off x="335275" y="1539450"/>
            <a:ext cx="8520600" cy="12069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347" name="Google Shape;347;p58"/>
          <p:cNvSpPr txBox="1">
            <a:spLocks noGrp="1"/>
          </p:cNvSpPr>
          <p:nvPr>
            <p:ph type="subTitle" idx="4294967295"/>
          </p:nvPr>
        </p:nvSpPr>
        <p:spPr>
          <a:xfrm>
            <a:off x="288125" y="279705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600">
                <a:solidFill>
                  <a:schemeClr val="lt1"/>
                </a:solidFill>
                <a:latin typeface="Open Sans"/>
                <a:ea typeface="Open Sans"/>
                <a:cs typeface="Open Sans"/>
                <a:sym typeface="Open Sans"/>
              </a:rPr>
              <a:t>Merci pour votre intérêt !</a:t>
            </a:r>
            <a:endParaRPr sz="360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98858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idx="4294967295"/>
          </p:nvPr>
        </p:nvSpPr>
        <p:spPr>
          <a:xfrm>
            <a:off x="1114500" y="2794650"/>
            <a:ext cx="6915000" cy="1766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a:solidFill>
                  <a:schemeClr val="lt1"/>
                </a:solidFill>
                <a:latin typeface="Open Sans"/>
                <a:ea typeface="Open Sans"/>
                <a:cs typeface="Open Sans"/>
                <a:sym typeface="Open Sans"/>
              </a:rPr>
              <a:t> Le fonctionnement du système de compétition WorldSkills</a:t>
            </a:r>
            <a:endParaRPr sz="2400" b="1">
              <a:solidFill>
                <a:schemeClr val="lt1"/>
              </a:solidFill>
              <a:latin typeface="Open Sans"/>
              <a:ea typeface="Open Sans"/>
              <a:cs typeface="Open Sans"/>
              <a:sym typeface="Open Sans"/>
            </a:endParaRPr>
          </a:p>
        </p:txBody>
      </p:sp>
      <p:pic>
        <p:nvPicPr>
          <p:cNvPr id="2" name="WorldSkills_Lucas_et_Lisa">
            <a:hlinkClick r:id="" action="ppaction://media"/>
            <a:extLst>
              <a:ext uri="{FF2B5EF4-FFF2-40B4-BE49-F238E27FC236}">
                <a16:creationId xmlns:a16="http://schemas.microsoft.com/office/drawing/2014/main" id="{D9339D6D-C589-87E1-C019-FD3848FB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Renseigner le Visual Implicit Profiler (VIP) !​</a:t>
            </a:r>
            <a:endParaRPr sz="1600">
              <a:latin typeface="Open Sans SemiBold"/>
              <a:ea typeface="Open Sans SemiBold"/>
              <a:cs typeface="Open Sans SemiBold"/>
              <a:sym typeface="Open Sans SemiBold"/>
            </a:endParaRPr>
          </a:p>
        </p:txBody>
      </p:sp>
      <p:sp>
        <p:nvSpPr>
          <p:cNvPr id="108" name="Google Shape;108;p21"/>
          <p:cNvSpPr txBox="1">
            <a:spLocks noGrp="1"/>
          </p:cNvSpPr>
          <p:nvPr>
            <p:ph type="body" idx="1"/>
          </p:nvPr>
        </p:nvSpPr>
        <p:spPr>
          <a:xfrm>
            <a:off x="223024" y="946875"/>
            <a:ext cx="8609276"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La prochaine diapositive explique pourquoi et comment renseigner le VIP (nécessaire pour les trois niveaux). Le texte est auto-explicatif.​</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distribuer les liens et les codes d'accès à votre classe, nous vous suggérons d’intégrer la liste des élèves de la classe dans la liste Excel</a:t>
            </a:r>
            <a:r>
              <a:rPr lang="en" sz="1100" i="1" dirty="0">
                <a:solidFill>
                  <a:schemeClr val="tx1">
                    <a:lumMod val="85000"/>
                    <a:lumOff val="15000"/>
                  </a:schemeClr>
                </a:solidFill>
                <a:latin typeface="Inter SemiBold"/>
                <a:ea typeface="Inter SemiBold"/>
                <a:cs typeface="Inter SemiBold"/>
                <a:sym typeface="Inter SemiBold"/>
              </a:rPr>
              <a:t> Liste des codes d’accès</a:t>
            </a:r>
            <a:r>
              <a:rPr lang="en" sz="1100" dirty="0">
                <a:solidFill>
                  <a:schemeClr val="tx1">
                    <a:lumMod val="85000"/>
                    <a:lumOff val="15000"/>
                  </a:schemeClr>
                </a:solidFill>
                <a:latin typeface="Inter"/>
                <a:ea typeface="Inter"/>
                <a:cs typeface="Inter"/>
                <a:sym typeface="Inter"/>
              </a:rPr>
              <a:t> et de distribuer ce fichier à la classe (voir section 2 et 3 du Guide d’utilisation). Si vous souhaitez que les codes d’accès restent confidentiels, nous vous suggérons d’attribuer chaque ligne du fichier à un seul élève à la fois.​</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L'attribution des codes est réservée exclusivement à la classe. Seuls les pseudonymes choisis par les élèves seront visibles publiquement sur la page internet de la classe. Vous et l'élève concerné serez les seuls à connaître le pseudonyme choisi.</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Comment apprendre des Champions WorldSkills France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114" name="Google Shape;114;p22"/>
          <p:cNvSpPr txBox="1">
            <a:spLocks noGrp="1"/>
          </p:cNvSpPr>
          <p:nvPr>
            <p:ph type="body" idx="1"/>
          </p:nvPr>
        </p:nvSpPr>
        <p:spPr>
          <a:xfrm>
            <a:off x="672675" y="1152475"/>
            <a:ext cx="815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Les Champions WorldSkills France qui participeront à la Compétition mondiale des métiers à Lyon en septembre ont identifié un certain nombre de forces sur lesquelles ils ont pu s’appuyer dans leur pratique professionnelle.​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Dans un premier temps, nous allons également identifier les forces de chacun et chacune d’entre nous. Pour cela, il est nécessaire de renseigner un petit questionnaire visuel de cinq minutes sur un ordinateur ou une tablette (pas de téléphone portable). Aucune question personnelle ne sera posée, et les résultats seront toujours positifs.​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 questionnaire doit être rempli individuellement (sans d’une autre personne ne regarde), calmement, et en prenant le temps de bien lire les instructions sur chaque page.​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Chacun d’entre vous a reçu (ou va recevoir) un code d’accès personnel. Renseignez ce code quand il vous sera demandé. Ensuite, choisissez un pseudonyme ou un nom fantaisiste qui vous plaît, à la place de votre nom. Cela permet de garantir votre anonymat. Seuls vous-même et moi saurons qui se cache derrière un pseudonyme.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endParaRPr sz="1200" dirty="0">
              <a:latin typeface="Inter"/>
              <a:ea typeface="Inter"/>
              <a:cs typeface="Inter"/>
              <a:sym typeface="Inter"/>
            </a:endParaRPr>
          </a:p>
        </p:txBody>
      </p:sp>
      <p:pic>
        <p:nvPicPr>
          <p:cNvPr id="3" name="Picture 2" descr="A blue circle with a black arrow in it&#10;&#10;Description automatically generated">
            <a:extLst>
              <a:ext uri="{FF2B5EF4-FFF2-40B4-BE49-F238E27FC236}">
                <a16:creationId xmlns:a16="http://schemas.microsoft.com/office/drawing/2014/main" id="{D83C7073-4D33-6ABA-DD79-F06B6AFD3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27C5AF05-0EF2-48DC-EA55-5527A2AB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761069"/>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C3C0E033-DC75-2EC3-B391-1328675E9E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2500844"/>
            <a:ext cx="223202" cy="219920"/>
          </a:xfrm>
          <a:prstGeom prst="rect">
            <a:avLst/>
          </a:prstGeom>
        </p:spPr>
      </p:pic>
      <p:pic>
        <p:nvPicPr>
          <p:cNvPr id="6" name="Picture 5" descr="A blue circle with a black arrow in it&#10;&#10;Description automatically generated">
            <a:extLst>
              <a:ext uri="{FF2B5EF4-FFF2-40B4-BE49-F238E27FC236}">
                <a16:creationId xmlns:a16="http://schemas.microsoft.com/office/drawing/2014/main" id="{2AA1A03D-7DE9-ED45-2752-229C508B3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3028133"/>
            <a:ext cx="223202" cy="21992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8541</Words>
  <Application>Microsoft Office PowerPoint</Application>
  <PresentationFormat>Bildschirmpräsentation (16:9)</PresentationFormat>
  <Paragraphs>293</Paragraphs>
  <Slides>65</Slides>
  <Notes>65</Notes>
  <HiddenSlides>26</HiddenSlides>
  <MMClips>4</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65</vt:i4>
      </vt:variant>
    </vt:vector>
  </HeadingPairs>
  <TitlesOfParts>
    <vt:vector size="75" baseType="lpstr">
      <vt:lpstr>Open Sans SemiBold</vt:lpstr>
      <vt:lpstr>Open Sans</vt:lpstr>
      <vt:lpstr>Segoe UI</vt:lpstr>
      <vt:lpstr>Calibri</vt:lpstr>
      <vt:lpstr>Inter SemiBold</vt:lpstr>
      <vt:lpstr>Inter</vt:lpstr>
      <vt:lpstr>Euclid Flex SemiBold</vt:lpstr>
      <vt:lpstr>Euclid Flex Medium</vt:lpstr>
      <vt:lpstr>Arial</vt:lpstr>
      <vt:lpstr>Simple Light</vt:lpstr>
      <vt:lpstr>WorldSkills France ​ mission future</vt:lpstr>
      <vt:lpstr>Note explicative : Les résultats tangibles de ce projet mission future</vt:lpstr>
      <vt:lpstr>Note explicative : Un fil conducteur pour profiter au mieux de la visite de la Compétition WorldSkills Lyon 2024 avec mission future</vt:lpstr>
      <vt:lpstr>Les compétitions des métiers &amp; ​ l'approche des forces </vt:lpstr>
      <vt:lpstr>Note explicative : Les compétitions des métiers et pourquoi apprendre des Champions WorldSkills France !</vt:lpstr>
      <vt:lpstr>PowerPoint-Präsentation</vt:lpstr>
      <vt:lpstr> Le fonctionnement du système de compétition WorldSkills</vt:lpstr>
      <vt:lpstr>Note explicative : Renseigner le Visual Implicit Profiler (VIP) !​</vt:lpstr>
      <vt:lpstr>Comment apprendre des Champions WorldSkills France ? ​</vt:lpstr>
      <vt:lpstr>Note explicative : Le concept des forces mission future ​</vt:lpstr>
      <vt:lpstr>Comment les forces sont-elles définies dans le cadre de ​ WorldSkills France mission future ? ​</vt:lpstr>
      <vt:lpstr>PowerPoint-Präsentation</vt:lpstr>
      <vt:lpstr>Quel est le pourcentage de traitement inconscient par rapport au traitement conscient des informations par le cerveau ?​</vt:lpstr>
      <vt:lpstr>PowerPoint-Präsentation</vt:lpstr>
      <vt:lpstr>PowerPoint-Präsentation</vt:lpstr>
      <vt:lpstr>PowerPoint-Präsentation</vt:lpstr>
      <vt:lpstr>Restez debout sur vos chaises ! ​</vt:lpstr>
      <vt:lpstr>PowerPoint-Präsentation</vt:lpstr>
      <vt:lpstr>PowerPoint-Präsentation</vt:lpstr>
      <vt:lpstr>Les préférences de perception et de prise de décision peuvent conduire à des opinions et des points de vue différents - sans que l'autre personne soit ignorante, idiote ou malveillante !​</vt:lpstr>
      <vt:lpstr>Note explicative : Mes forces (niveau 1) (niveaux 2 &amp; 3 voir plus bas)​</vt:lpstr>
      <vt:lpstr>PowerPoint-Präsentation</vt:lpstr>
      <vt:lpstr>Note explicative : Mes forces (niveau 2 &amp; niveau 3)</vt:lpstr>
      <vt:lpstr>PowerPoint-Präsentation</vt:lpstr>
      <vt:lpstr>Note explicative : Créer un profil Internet </vt:lpstr>
      <vt:lpstr>Mon profil mission future</vt:lpstr>
      <vt:lpstr>Note explicative : Découverte des Champions WorldSkills France (1)​</vt:lpstr>
      <vt:lpstr>Note explicative : Découverte des Champions WorldSkills France (2)​</vt:lpstr>
      <vt:lpstr>PowerPoint-Präsentation</vt:lpstr>
      <vt:lpstr>Choisis, puis recommande une vidéo de Champion qui t’a laissé une impression particulièrement positive ou qui est très inspirante.  </vt:lpstr>
      <vt:lpstr>PowerPoint-Präsentation</vt:lpstr>
      <vt:lpstr>Note explicative : Des forces et rôles professionnels aux aptitudes​</vt:lpstr>
      <vt:lpstr>Note explicative : Les profils des forces et des rôles professionnels de la classe aident à approfondir la compréhension des forces et aptitudes</vt:lpstr>
      <vt:lpstr>Note explicative : Suggestions de discussion du nuage des mots</vt:lpstr>
      <vt:lpstr>Aptitude </vt:lpstr>
      <vt:lpstr>Note explicative : Suggestions de discussion du collage des rôles professionnels (conseillé pour les niveaux 2 &amp; 3)</vt:lpstr>
      <vt:lpstr>Les rôles professionnels chez mission future</vt:lpstr>
      <vt:lpstr>Préparation de la visite</vt:lpstr>
      <vt:lpstr>Note explicative : La préparation de la visite de la Compétition WorldSkills Lyon 2024 (1)</vt:lpstr>
      <vt:lpstr>Note explicative : La préparation de la visite de la Compétition WorldSkills Lyon 2024 (2)</vt:lpstr>
      <vt:lpstr>PowerPoint-Präsentation</vt:lpstr>
      <vt:lpstr>Note explicative : Élargir l’éventail des métiers à découvrir​</vt:lpstr>
      <vt:lpstr>Liste des métiers en compétition​</vt:lpstr>
      <vt:lpstr>PowerPoint-Präsentation</vt:lpstr>
      <vt:lpstr>Sélectionnez les cinq métiers qui vous intéressent sur votre page Internet !</vt:lpstr>
      <vt:lpstr>Téléchargez votre fiche portrait et votre feuille de route personnelle ! </vt:lpstr>
      <vt:lpstr>Note explicative : Les métiers de découverte de votre classe !</vt:lpstr>
      <vt:lpstr>Note explicative : Les feuilles de route pour la visite en classe !</vt:lpstr>
      <vt:lpstr>Note explicative : Dernières préparations en classe / à la maison​</vt:lpstr>
      <vt:lpstr>Aptitude ​</vt:lpstr>
      <vt:lpstr>PowerPoint-Präsentation</vt:lpstr>
      <vt:lpstr>PowerPoint-Präsentation</vt:lpstr>
      <vt:lpstr>Note explicative : Tâches durant la visite</vt:lpstr>
      <vt:lpstr>Tâche sur site 1 - Découverte des compétiteurs et de leur métier </vt:lpstr>
      <vt:lpstr>Tâche sur site 2 - Qualités de compétiteurs </vt:lpstr>
      <vt:lpstr>Note explicative : Évaluation de la visite (1) </vt:lpstr>
      <vt:lpstr>PowerPoint-Präsentation</vt:lpstr>
      <vt:lpstr>Note explicative : Évaluation de la visite (2) </vt:lpstr>
      <vt:lpstr>PowerPoint-Präsentation</vt:lpstr>
      <vt:lpstr>PowerPoint-Präsentation</vt:lpstr>
      <vt:lpstr>Note explicative : Choisir la ou les aptitudes qui me tiennent à cœur (1)</vt:lpstr>
      <vt:lpstr>Note explicative : Choisir la ou les aptitudes qui me tiennent à cœur (2)</vt:lpstr>
      <vt:lpstr>Les aptitudes qui nous tiennent à cœur</vt:lpstr>
      <vt:lpstr>Note explicative : Prochaines étapes</vt:lpstr>
      <vt:lpstr>WorldSkills France ​ mission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 France ​ mission future</dc:title>
  <cp:lastModifiedBy>Fabio Tomar</cp:lastModifiedBy>
  <cp:revision>13</cp:revision>
  <dcterms:modified xsi:type="dcterms:W3CDTF">2024-03-21T12:53:12Z</dcterms:modified>
</cp:coreProperties>
</file>