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45"/>
  </p:notesMasterIdLst>
  <p:sldIdLst>
    <p:sldId id="256" r:id="rId2"/>
    <p:sldId id="1432" r:id="rId3"/>
    <p:sldId id="261" r:id="rId4"/>
    <p:sldId id="263" r:id="rId5"/>
    <p:sldId id="265" r:id="rId6"/>
    <p:sldId id="267" r:id="rId7"/>
    <p:sldId id="268" r:id="rId8"/>
    <p:sldId id="269" r:id="rId9"/>
    <p:sldId id="270" r:id="rId10"/>
    <p:sldId id="1239" r:id="rId11"/>
    <p:sldId id="273" r:id="rId12"/>
    <p:sldId id="274" r:id="rId13"/>
    <p:sldId id="276" r:id="rId14"/>
    <p:sldId id="277" r:id="rId15"/>
    <p:sldId id="278" r:id="rId16"/>
    <p:sldId id="280" r:id="rId17"/>
    <p:sldId id="282" r:id="rId18"/>
    <p:sldId id="284" r:id="rId19"/>
    <p:sldId id="287" r:id="rId20"/>
    <p:sldId id="288" r:id="rId21"/>
    <p:sldId id="289" r:id="rId22"/>
    <p:sldId id="293" r:id="rId23"/>
    <p:sldId id="295" r:id="rId24"/>
    <p:sldId id="1241" r:id="rId25"/>
    <p:sldId id="1242" r:id="rId26"/>
    <p:sldId id="1245" r:id="rId27"/>
    <p:sldId id="297" r:id="rId28"/>
    <p:sldId id="1254" r:id="rId29"/>
    <p:sldId id="1255" r:id="rId30"/>
    <p:sldId id="1253" r:id="rId31"/>
    <p:sldId id="1417" r:id="rId32"/>
    <p:sldId id="1418" r:id="rId33"/>
    <p:sldId id="1419" r:id="rId34"/>
    <p:sldId id="1247" r:id="rId35"/>
    <p:sldId id="1369" r:id="rId36"/>
    <p:sldId id="1422" r:id="rId37"/>
    <p:sldId id="1423" r:id="rId38"/>
    <p:sldId id="1424" r:id="rId39"/>
    <p:sldId id="1425" r:id="rId40"/>
    <p:sldId id="1426" r:id="rId41"/>
    <p:sldId id="1427" r:id="rId42"/>
    <p:sldId id="1431" r:id="rId43"/>
    <p:sldId id="1240" r:id="rId44"/>
  </p:sldIdLst>
  <p:sldSz cx="9144000" cy="5143500" type="screen16x9"/>
  <p:notesSz cx="6858000" cy="9144000"/>
  <p:embeddedFontLst>
    <p:embeddedFont>
      <p:font typeface="Euclid Flex Medium" panose="020B0600030000000000" pitchFamily="34" charset="0"/>
      <p:regular r:id="rId46"/>
      <p:italic r:id="rId47"/>
    </p:embeddedFont>
    <p:embeddedFont>
      <p:font typeface="Euclid Flex SemiBold" panose="020B0704000000000000" charset="0"/>
      <p:bold r:id="rId48"/>
      <p:boldItalic r:id="rId49"/>
    </p:embeddedFont>
    <p:embeddedFont>
      <p:font typeface="Inter" panose="020B0604020202020204" charset="0"/>
      <p:regular r:id="rId50"/>
      <p:bold r:id="rId51"/>
    </p:embeddedFont>
    <p:embeddedFont>
      <p:font typeface="Inter SemiBold" panose="020B0604020202020204" charset="0"/>
      <p:regular r:id="rId52"/>
      <p:bold r:id="rId53"/>
    </p:embeddedFont>
    <p:embeddedFont>
      <p:font typeface="Open Sans" panose="020B0606030504020204" pitchFamily="34" charset="0"/>
      <p:regular r:id="rId54"/>
      <p:bold r:id="rId55"/>
      <p:italic r:id="rId56"/>
      <p:boldItalic r:id="rId57"/>
    </p:embeddedFont>
    <p:embeddedFont>
      <p:font typeface="Open Sans SemiBold" panose="020B0706030804020204" pitchFamily="34"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F9B"/>
    <a:srgbClr val="434343"/>
    <a:srgbClr val="113970"/>
    <a:srgbClr val="11426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05" autoAdjust="0"/>
  </p:normalViewPr>
  <p:slideViewPr>
    <p:cSldViewPr snapToGrid="0">
      <p:cViewPr varScale="1">
        <p:scale>
          <a:sx n="132" d="100"/>
          <a:sy n="132" d="100"/>
        </p:scale>
        <p:origin x="420"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1000"/>
              </a:spcBef>
              <a:spcAft>
                <a:spcPts val="0"/>
              </a:spcAft>
              <a:buClr>
                <a:schemeClr val="dk1"/>
              </a:buClr>
              <a:buSzPts val="1100"/>
              <a:buFont typeface="Arial"/>
              <a:buNone/>
            </a:pPr>
            <a:r>
              <a:rPr lang="fr-FR" dirty="0">
                <a:solidFill>
                  <a:schemeClr val="dk1"/>
                </a:solidFill>
              </a:rPr>
              <a:t>Les illusions d'optique permettent de très bien illustrer ce phénomène. ​</a:t>
            </a:r>
          </a:p>
          <a:p>
            <a:pPr marL="0" lvl="0" indent="0" algn="l" rtl="0">
              <a:spcBef>
                <a:spcPts val="1000"/>
              </a:spcBef>
              <a:spcAft>
                <a:spcPts val="0"/>
              </a:spcAft>
              <a:buClr>
                <a:schemeClr val="dk1"/>
              </a:buClr>
              <a:buSzPts val="1100"/>
              <a:buFont typeface="Arial"/>
              <a:buNone/>
            </a:pPr>
            <a:r>
              <a:rPr lang="fr-FR" dirty="0">
                <a:solidFill>
                  <a:schemeClr val="dk1"/>
                </a:solidFill>
              </a:rPr>
              <a:t>Observez comment les carrés A et B apparaissent clairs ou foncés sur cette image. À votre avis, ces deux carrés sont-ils identiquement clairs/obscurs ou présentent-ils une différence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sur la diapositive pour afficher l'animation.​</a:t>
            </a:r>
          </a:p>
          <a:p>
            <a:pPr marL="0" lvl="0" indent="0" algn="l" rtl="0">
              <a:spcBef>
                <a:spcPts val="1000"/>
              </a:spcBef>
              <a:spcAft>
                <a:spcPts val="0"/>
              </a:spcAft>
              <a:buClr>
                <a:schemeClr val="dk1"/>
              </a:buClr>
              <a:buSzPts val="1100"/>
              <a:buFont typeface="Arial"/>
              <a:buNone/>
            </a:pPr>
            <a:r>
              <a:rPr lang="fr-FR" dirty="0">
                <a:solidFill>
                  <a:schemeClr val="dk1"/>
                </a:solidFill>
              </a:rPr>
              <a:t>En raison de l'ombre projetée par le cylindre vert, presque tout le monde perçoit le carré A comme plus foncé que le carré B. ​</a:t>
            </a:r>
          </a:p>
          <a:p>
            <a:pPr marL="0" lvl="0" indent="0" algn="l" rtl="0">
              <a:spcBef>
                <a:spcPts val="1000"/>
              </a:spcBef>
              <a:spcAft>
                <a:spcPts val="0"/>
              </a:spcAft>
              <a:buClr>
                <a:schemeClr val="dk1"/>
              </a:buClr>
              <a:buSzPts val="1100"/>
              <a:buFont typeface="Arial"/>
              <a:buNone/>
            </a:pPr>
            <a:r>
              <a:rPr lang="fr-FR" dirty="0">
                <a:solidFill>
                  <a:schemeClr val="dk1"/>
                </a:solidFill>
              </a:rPr>
              <a:t>Mais il s'agit en réalité d'une illusion. Si l'image est découpée et que les deux carrés sont placés côte à côte, vous pouvez constater qu'il s'agit effectivement de la même luminosité. ​</a:t>
            </a:r>
          </a:p>
          <a:p>
            <a:pPr marL="0" lvl="0" indent="0" algn="l" rtl="0">
              <a:spcBef>
                <a:spcPts val="1000"/>
              </a:spcBef>
              <a:spcAft>
                <a:spcPts val="0"/>
              </a:spcAft>
              <a:buClr>
                <a:schemeClr val="dk1"/>
              </a:buClr>
              <a:buSzPts val="1100"/>
              <a:buFont typeface="Arial"/>
              <a:buNone/>
            </a:pPr>
            <a:r>
              <a:rPr lang="fr-FR" dirty="0">
                <a:solidFill>
                  <a:schemeClr val="dk1"/>
                </a:solidFill>
              </a:rPr>
              <a:t>Pourtant, même en étant conscient de ce fait, le cerveau ne peut pas percevoir les deux carrés comme ayant la même luminosité. L'inconscient est trop fort !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retour et montrer l'animation une deuxième fois.​</a:t>
            </a:r>
          </a:p>
          <a:p>
            <a:pPr marL="0" lvl="0" indent="0" algn="l" rtl="0">
              <a:spcBef>
                <a:spcPts val="1000"/>
              </a:spcBef>
              <a:spcAft>
                <a:spcPts val="0"/>
              </a:spcAft>
              <a:buClr>
                <a:schemeClr val="dk1"/>
              </a:buClr>
              <a:buSzPts val="1100"/>
              <a:buFont typeface="Arial"/>
              <a:buNone/>
            </a:pPr>
            <a:r>
              <a:rPr lang="fr-FR" dirty="0">
                <a:solidFill>
                  <a:schemeClr val="dk1"/>
                </a:solidFill>
              </a:rPr>
              <a:t>Je vais vous présenter l'image une deuxième fois et faire glisser les carrés l‘un à côté de l‘autre pour que vous puissiez vérifier cela par vous-même.</a:t>
            </a:r>
            <a:endParaRPr lang="fr-FR" dirty="0"/>
          </a:p>
        </p:txBody>
      </p:sp>
    </p:spTree>
    <p:extLst>
      <p:ext uri="{BB962C8B-B14F-4D97-AF65-F5344CB8AC3E}">
        <p14:creationId xmlns:p14="http://schemas.microsoft.com/office/powerpoint/2010/main" val="365661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43cee620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43cee620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perception, notre habitude de percevoir quelque chose d'une certaine manière joue également un rôle.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attentivement cette image et essayez de mémoriser les différences.​</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Cliquer sur la diapositive pour afficher l'image avec une rotation de 180 degrés.​</a:t>
            </a:r>
            <a:endParaRPr b="1" i="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La même image, lorsqu’elle est regardée à l'envers, peut sembler complètement différente de ce à quoi nous sommes habitués. Après quelques heures passées à faire le poirier, votre perception changerait, car le corps et le cerveau humain s’adaptent très rapidement.​</a:t>
            </a:r>
            <a:endParaRPr dirty="0">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43cee620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c43cee620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Un changement de sa propre position peut également modifier votre perspective. Essayons ensemble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Veuillez-vous lever sur vos chaises et vous retourner à 180 degrés ! Du point de vue d’un GPS, vous êtes toujours au même endroit et pourtant le monde semble complètement différent.​</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Soyez prudent et ne prenez aucun risque !​</a:t>
            </a:r>
            <a:endParaRPr b="1" i="1" dirty="0">
              <a:latin typeface="Inter SemiBold"/>
              <a:ea typeface="Inter SemiBold"/>
              <a:cs typeface="Inter SemiBold"/>
              <a:sym typeface="Inter SemiBold"/>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Le plus étonnant, cependant, c'est de constater à quel point un point de vue ou un jugement peut changer lorsque l’on obtient des informations différentes ou supplémentaires.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vidéo suivante, le narrateur déclare : « Un évènement vu d’un point de vue donne une impression. Vu d’un différent point de vue, il peut donner une impression bien différente. Mais ce n’est qu’en voyant l’image entière que l’on peut vraiment comprendre ce qui passe.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par vous-même pour voir si vous comprenez ce qu’il veut dire.​</a:t>
            </a:r>
            <a:endParaRPr dirty="0">
              <a:latin typeface="Inter"/>
              <a:ea typeface="Inter"/>
              <a:cs typeface="Inter"/>
              <a:sym typeface="Inter"/>
            </a:endParaRPr>
          </a:p>
          <a:p>
            <a:pPr marL="0" lvl="0" indent="0" algn="l" rtl="0">
              <a:spcBef>
                <a:spcPts val="1000"/>
              </a:spcBef>
              <a:spcAft>
                <a:spcPts val="0"/>
              </a:spcAft>
              <a:buNone/>
            </a:pPr>
            <a:r>
              <a:rPr lang="en" b="1" i="1" dirty="0">
                <a:latin typeface="Inter SemiBold"/>
                <a:ea typeface="Inter SemiBold"/>
                <a:cs typeface="Inter SemiBold"/>
                <a:sym typeface="Inter SemiBold"/>
              </a:rPr>
              <a:t>(Passer à la prochaine diapositive et lancer la vidéo).​</a:t>
            </a:r>
            <a:endParaRPr b="1" i="1" dirty="0">
              <a:latin typeface="Inter SemiBold"/>
              <a:ea typeface="Inter SemiBold"/>
              <a:cs typeface="Inter SemiBold"/>
              <a:sym typeface="Inter SemiBo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43cee620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43cee620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43cee620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43cee62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réflexions sont à l’origine du développement du Visual Implicit Profiler (VIP), que vous avez renseigné. Ce questionnaire a été conçu comme un outil implicite.​</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Lorsque vous l’avez rempli, vous n’êtiez pas conscient de ce qui était visé par la sélection des éléments visuels. Et c'est précisément cela qui permet d'avoir un aperçu des parties inconscientes de la perception et de la prise de décision.​</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En termes simples, le VIP mesure comment les gens réagissent consciemment et inconsciemment aux stimulations visuelles. </a:t>
            </a:r>
            <a:endParaRPr>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43cee620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43cee62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Les préférences de perception et de prise de décision sont en grande partie innées. Aucune d'entre elles n'est meilleure ou pire que les autres. Elles sont simplement différentes. Bien sûr, ces differences peuvent souvent entrainer des opinions et des points de vue divergents. Cependant cela ne signifie pas que l'autre personne est ignorante, idiote ou malveillante. Elle perçoit simplement les choses et interprète cette perception différemment. De plus, étant donné que la plupart des informations sont perçues et traitées de manière inconsciente, il arrive souvent que l’on ne soit même pas conscient de la raison pour laquelle nos opinions different de celles des autres.</a:t>
            </a:r>
            <a:endParaRPr dirty="0">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43cee620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43cee620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43cee620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43cee620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43cee6209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c43cee620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43cee620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c43cee620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dirty="0">
                <a:latin typeface="Inter"/>
                <a:ea typeface="Inter"/>
                <a:cs typeface="Inter"/>
                <a:sym typeface="Inter"/>
              </a:rPr>
              <a:t>Une fois le profil personnel rempli, chaque élève découvrira les cinq Champions </a:t>
            </a:r>
            <a:r>
              <a:rPr lang="fr-FR" dirty="0" err="1">
                <a:latin typeface="Inter"/>
                <a:ea typeface="Inter"/>
                <a:cs typeface="Inter"/>
                <a:sym typeface="Inter"/>
              </a:rPr>
              <a:t>WorldSkills</a:t>
            </a:r>
            <a:r>
              <a:rPr lang="fr-FR" dirty="0">
                <a:latin typeface="Inter"/>
                <a:ea typeface="Inter"/>
                <a:cs typeface="Inter"/>
                <a:sym typeface="Inter"/>
              </a:rPr>
              <a:t> France avec lesquelles ils partagent le plus de forces et de rôles professionnels préférés. Tous ces champions participeront à la Compétition mondiale des métiers à Lyon en septembre. Nous allons maintenant explorer ces Champions et je vous invite à …​</a:t>
            </a: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NB : C’est à vous de définir le nombre, le mix et la manière de découvrir les champions.</a:t>
            </a:r>
            <a:endParaRPr i="1" dirty="0">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7670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43cee620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43cee620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Choisissez chacun et chacune une vidéo qui vous a laissé une impression particulièrement positive ou que vous avez trouvée très inspirante. Renseignez cette vidéo sur la page de la classe et préparez-vous à expliquer brièvement pourquoi vous avez choisi cette vidéo.</a:t>
            </a:r>
            <a:endParaRPr dirty="0">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43cee6209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43cee620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NB : C'est à vous de décider lesquelles de ces vidéos sont présentées et sur quoi vous souhaitez mettre l'accent lors de la discussion. Assurez-vous d'avoir un accès à Internet et de mettre en place un lien entre cette diapositive et la page Internet de la classe.​</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Je prie celui ou celle d'entre vous qui ont recommandé la vidéo de décrire brièvement pourquoi ils l'ont fait.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Pour les niveaux 2 et </a:t>
            </a:r>
            <a:r>
              <a:rPr lang="en" i="1">
                <a:highlight>
                  <a:srgbClr val="B6D7A8"/>
                </a:highlight>
                <a:latin typeface="Inter"/>
                <a:ea typeface="Inter"/>
                <a:cs typeface="Inter"/>
                <a:sym typeface="Inter"/>
              </a:rPr>
              <a:t>3</a:t>
            </a:r>
            <a:r>
              <a:rPr lang="en" i="1">
                <a:latin typeface="Inter"/>
                <a:ea typeface="Inter"/>
                <a:cs typeface="Inter"/>
                <a:sym typeface="Inter"/>
              </a:rPr>
              <a:t>, l’élément suivant peut être discuté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vidéos mettent en avant un point important. Chaque personne est unique ! Tous ces jeunes sont des Champions. Rien qu'en participant aux compétitions, ils manifestent leur passion pour leur métier et démontrent qu'ils ont un grand savoir-faire. Cette passion et cette réussite précoce les unissent et reposent toujours sur le fait qu’ils se sont appuyés sur leurs forces et les ont déployées de manière conséquente ! De plus tous les Champions ont reçu les mêmes informations et instructions pour enregistrer les vidéos. Et malgré toutes ces parallèles et similitudes, chacun et chacune d'entre eux a choisi ses propres mots et sa propre façon très individuelle et unique de se présenter.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Gardez toujours cela en tête ! Chaque être humain a son propre jeu des forces qui le rend unique.</a:t>
            </a:r>
            <a:endParaRPr>
              <a:latin typeface="Inter"/>
              <a:ea typeface="Inter"/>
              <a:cs typeface="Inter"/>
              <a:sym typeface="Inte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t>Assurez-vous d'avoir un accès à Internet et de faire un lien entre cette diapositive et la page Internet de la classe.​</a:t>
            </a:r>
            <a:endParaRPr i="1" dirty="0"/>
          </a:p>
          <a:p>
            <a:pPr marL="0" lvl="0" indent="0" algn="l" rtl="0">
              <a:spcBef>
                <a:spcPts val="1000"/>
              </a:spcBef>
              <a:spcAft>
                <a:spcPts val="0"/>
              </a:spcAft>
              <a:buClr>
                <a:schemeClr val="dk1"/>
              </a:buClr>
              <a:buSzPts val="1100"/>
              <a:buFont typeface="Arial"/>
              <a:buNone/>
            </a:pPr>
            <a:r>
              <a:rPr lang="en" dirty="0"/>
              <a:t>Chacun d'entre vous a inscrit trois forces préférées dans son profil personnel. Cela a donné le profil de classe suivant : </a:t>
            </a:r>
            <a:r>
              <a:rPr lang="en" b="1" dirty="0">
                <a:latin typeface="Inter SemiBold"/>
                <a:ea typeface="Inter SemiBold"/>
                <a:cs typeface="Inter SemiBold"/>
                <a:sym typeface="Inter SemiBold"/>
              </a:rPr>
              <a:t>Montrer le profil des forces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t>Discutons maintenant de ce profil (</a:t>
            </a:r>
            <a:r>
              <a:rPr lang="en" i="1" dirty="0"/>
              <a:t>voir diapositive précédente</a:t>
            </a:r>
            <a:r>
              <a:rPr lang="en" dirty="0"/>
              <a:t>).</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Assurez-vous d'avoir un accès à Internet et de faire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Chacun d'entre vous a inscrit trois rôles professionnels préférées dans son profil personnel.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Cela a donné le profil de classe suivant : </a:t>
            </a:r>
            <a:r>
              <a:rPr lang="en" b="1" dirty="0">
                <a:latin typeface="Inter SemiBold"/>
                <a:ea typeface="Inter SemiBold"/>
                <a:cs typeface="Inter SemiBold"/>
                <a:sym typeface="Inter SemiBold"/>
              </a:rPr>
              <a:t>Montrer le collage des rôles professionnels préférés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Discutons maintenant de ce profil (</a:t>
            </a:r>
            <a:r>
              <a:rPr lang="en" i="1" dirty="0">
                <a:latin typeface="Inter"/>
                <a:ea typeface="Inter"/>
                <a:cs typeface="Inter"/>
                <a:sym typeface="Inter"/>
              </a:rPr>
              <a:t>voir diapositive précédente</a:t>
            </a:r>
            <a:r>
              <a:rPr lang="en" dirty="0">
                <a:latin typeface="Inter"/>
                <a:ea typeface="Inter"/>
                <a:cs typeface="Inter"/>
                <a:sym typeface="Inter"/>
              </a:rPr>
              <a:t>).</a:t>
            </a:r>
            <a:endParaRPr dirty="0">
              <a:latin typeface="Inter"/>
              <a:ea typeface="Inter"/>
              <a:cs typeface="Inter"/>
              <a:sym typeface="Inte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9661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650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22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t>Chacun d'entre vous a inscrit trois forces préférées dans son profil personnel. Cela a donné le profil de classe suivant : Montrer le profil des forces de la classe. </a:t>
            </a:r>
          </a:p>
          <a:p>
            <a:pPr marL="0" lvl="0" indent="0" algn="l" rtl="0">
              <a:spcBef>
                <a:spcPts val="1000"/>
              </a:spcBef>
              <a:spcAft>
                <a:spcPts val="0"/>
              </a:spcAft>
              <a:buClr>
                <a:schemeClr val="dk1"/>
              </a:buClr>
              <a:buSzPts val="1100"/>
              <a:buFont typeface="Arial"/>
              <a:buNone/>
            </a:pPr>
            <a:r>
              <a:rPr lang="fr-FR" i="0" dirty="0"/>
              <a:t>Discutons maintenant de ce profil :</a:t>
            </a:r>
          </a:p>
          <a:p>
            <a:pPr marL="0" lvl="0" indent="0" algn="l" rtl="0">
              <a:spcBef>
                <a:spcPts val="1000"/>
              </a:spcBef>
              <a:spcAft>
                <a:spcPts val="0"/>
              </a:spcAft>
              <a:buClr>
                <a:schemeClr val="dk1"/>
              </a:buClr>
              <a:buSzPts val="1100"/>
              <a:buFont typeface="Arial"/>
              <a:buNone/>
            </a:pPr>
            <a:r>
              <a:rPr lang="fr-FR" b="1" i="0" dirty="0"/>
              <a:t>Présentez les forces que vous avez choisies et expliquez brièvement votre sélection ? </a:t>
            </a:r>
            <a:r>
              <a:rPr lang="fr-FR" i="0" dirty="0"/>
              <a:t>Exemples : Pourquoi le choix de ces forces ? Dans quelles situations je les perçois / elles se montrent ? </a:t>
            </a:r>
          </a:p>
          <a:p>
            <a:pPr marL="0" lvl="0" indent="0" algn="l" rtl="0">
              <a:spcBef>
                <a:spcPts val="1000"/>
              </a:spcBef>
              <a:spcAft>
                <a:spcPts val="0"/>
              </a:spcAft>
              <a:buClr>
                <a:schemeClr val="dk1"/>
              </a:buClr>
              <a:buSzPts val="1100"/>
              <a:buFont typeface="Arial"/>
              <a:buNone/>
            </a:pPr>
            <a:r>
              <a:rPr lang="fr-FR" b="1" i="0" dirty="0"/>
              <a:t>Y a-t-il des forces dans notre classe qui apparaissent particulièrement souvent ou qui sont particulièrement rares ? </a:t>
            </a:r>
            <a:r>
              <a:rPr lang="fr-FR" i="0" dirty="0"/>
              <a:t>Pourquoi cela pourrait être le cas ? </a:t>
            </a:r>
          </a:p>
        </p:txBody>
      </p:sp>
    </p:spTree>
    <p:extLst>
      <p:ext uri="{BB962C8B-B14F-4D97-AF65-F5344CB8AC3E}">
        <p14:creationId xmlns:p14="http://schemas.microsoft.com/office/powerpoint/2010/main" val="392187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Chacun d'entre vous a inscrit trois rôles professionnels préférées dans son profil personnel.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Cela a donné le profil de classe suivant : </a:t>
            </a:r>
            <a:r>
              <a:rPr lang="fr-FR" b="1" i="0" dirty="0">
                <a:latin typeface="Inter SemiBold" panose="020B0604020202020204" charset="0"/>
                <a:ea typeface="Inter SemiBold" panose="020B0604020202020204" charset="0"/>
                <a:cs typeface="Inter"/>
                <a:sym typeface="Inter"/>
              </a:rPr>
              <a:t>Montrer le collage des rôles professionnels préférés de la classe.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Discutons maintenant de ce profil:​</a:t>
            </a:r>
          </a:p>
          <a:p>
            <a:pPr marL="0" lvl="0" indent="0" algn="l" rtl="0">
              <a:spcBef>
                <a:spcPts val="1000"/>
              </a:spcBef>
              <a:spcAft>
                <a:spcPts val="0"/>
              </a:spcAft>
              <a:buClr>
                <a:schemeClr val="dk1"/>
              </a:buClr>
              <a:buSzPts val="1100"/>
              <a:buFont typeface="Arial"/>
              <a:buNone/>
            </a:pPr>
            <a:r>
              <a:rPr lang="fr-FR" b="1" i="0" dirty="0">
                <a:latin typeface="Inter"/>
                <a:ea typeface="Inter"/>
                <a:cs typeface="Inter"/>
                <a:sym typeface="Inter"/>
              </a:rPr>
              <a:t>Présentez les rôles professionnels que vous avez choisis et expliquez brièvement votre sélection. Exemples : Pourquoi le choix de ces rôles ? </a:t>
            </a:r>
            <a:r>
              <a:rPr lang="fr-FR" i="0" dirty="0">
                <a:latin typeface="Inter"/>
                <a:ea typeface="Inter"/>
                <a:cs typeface="Inter"/>
                <a:sym typeface="Inter"/>
              </a:rPr>
              <a:t>Dans quelles situations je les perçois / ils se montrent ? ​</a:t>
            </a:r>
          </a:p>
          <a:p>
            <a:pPr marL="0" lvl="0" indent="0" algn="l" rtl="0">
              <a:spcBef>
                <a:spcPts val="1000"/>
              </a:spcBef>
              <a:spcAft>
                <a:spcPts val="0"/>
              </a:spcAft>
              <a:buClr>
                <a:schemeClr val="dk1"/>
              </a:buClr>
              <a:buSzPts val="1100"/>
              <a:buFont typeface="Arial"/>
              <a:buNone/>
            </a:pPr>
            <a:r>
              <a:rPr lang="fr-FR" b="1" i="0" dirty="0">
                <a:latin typeface="Inter"/>
                <a:ea typeface="Inter"/>
                <a:cs typeface="Inter"/>
                <a:sym typeface="Inter"/>
              </a:rPr>
              <a:t>Y a-t-il des forces dans notre classe qui apparaissent particulièrement souvent ou qui sont particulièrement rares ? </a:t>
            </a:r>
            <a:r>
              <a:rPr lang="fr-FR" i="0" dirty="0">
                <a:latin typeface="Inter"/>
                <a:ea typeface="Inter"/>
                <a:cs typeface="Inter"/>
                <a:sym typeface="Inter"/>
              </a:rPr>
              <a:t>Pourquoi cela pourrait être le cas ? </a:t>
            </a:r>
            <a:endParaRPr i="0" dirty="0">
              <a:latin typeface="Inter"/>
              <a:ea typeface="Inter"/>
              <a:cs typeface="Inter"/>
              <a:sym typeface="Inter"/>
            </a:endParaRPr>
          </a:p>
        </p:txBody>
      </p:sp>
    </p:spTree>
    <p:extLst>
      <p:ext uri="{BB962C8B-B14F-4D97-AF65-F5344CB8AC3E}">
        <p14:creationId xmlns:p14="http://schemas.microsoft.com/office/powerpoint/2010/main" val="184196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43cee620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43cee620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Compétitions des métiers offrent une opportunité unique de plonger au cœur d’une multitude de métiers en situation réelle, offrant ainsi une découverte concrète et enrichissante des diverses voies professionnelles et de l’excellence dans les métiers.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jeunes professionnels âgés d’à peine plus de vingt ans que vous découvrirez dans cette vidéo sont tous déjà des Champions. Rien qu'en participant aux compétitions, ils manifestent leur passion pour leur métier et démontrent qu'ils ont un grand savoir-faire.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Compétitions des métiers, également connues sous le nom d’Olympiades des métiers, sont organisées sous l’égide de WorldSkills France. Cette organisation désigne également les équipes nationales participant aux Championnats du Monde nommés les WorldSkills, et aux Championnats d’Europe nommés les EuroSkills.​</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La vidéo suivante vous offer un premier aprerçu de ces compétitions.​</a:t>
            </a:r>
            <a:endParaRPr>
              <a:latin typeface="Inter"/>
              <a:ea typeface="Inter"/>
              <a:cs typeface="Inter"/>
              <a:sym typeface="Inte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Note : Pour permettre une observation sur place, le choix des cinq métiers doit se faire parmi les métiers en compétition ou en démonstration. L’équipe de France est engagée dans 59 des 64 métiers présents à Lyon.</a:t>
            </a:r>
            <a:endParaRPr lang="fr-FR" dirty="0"/>
          </a:p>
        </p:txBody>
      </p:sp>
    </p:spTree>
    <p:extLst>
      <p:ext uri="{BB962C8B-B14F-4D97-AF65-F5344CB8AC3E}">
        <p14:creationId xmlns:p14="http://schemas.microsoft.com/office/powerpoint/2010/main" val="1068443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defTabSz="955612">
              <a:buNone/>
              <a:defRPr/>
            </a:pPr>
            <a:r>
              <a:rPr lang="fr-FR" sz="1300" dirty="0">
                <a:solidFill>
                  <a:srgbClr val="7030A0"/>
                </a:solidFill>
                <a:latin typeface="Inter" panose="020B0604020202020204" charset="0"/>
                <a:ea typeface="Inter" panose="020B0604020202020204" charset="0"/>
                <a:cs typeface="+mn-lt"/>
              </a:rPr>
              <a:t>Les pages Internet des </a:t>
            </a:r>
            <a:r>
              <a:rPr lang="fr-FR" sz="1300" b="1" dirty="0">
                <a:solidFill>
                  <a:srgbClr val="7030A0"/>
                </a:solidFill>
                <a:latin typeface="Inter" panose="020B0604020202020204" charset="0"/>
                <a:ea typeface="Inter" panose="020B0604020202020204" charset="0"/>
                <a:cs typeface="+mn-lt"/>
              </a:rPr>
              <a:t>Champions de WorldSkills France </a:t>
            </a:r>
            <a:r>
              <a:rPr lang="fr-FR" sz="1300" dirty="0">
                <a:solidFill>
                  <a:srgbClr val="7030A0"/>
                </a:solidFill>
                <a:latin typeface="Inter" panose="020B0604020202020204" charset="0"/>
                <a:ea typeface="Inter" panose="020B0604020202020204" charset="0"/>
                <a:cs typeface="+mn-lt"/>
              </a:rPr>
              <a:t>et des </a:t>
            </a:r>
            <a:r>
              <a:rPr lang="fr-FR" sz="1300" b="1" dirty="0" err="1">
                <a:solidFill>
                  <a:srgbClr val="7030A0"/>
                </a:solidFill>
                <a:latin typeface="Inter" panose="020B0604020202020204" charset="0"/>
                <a:ea typeface="Inter" panose="020B0604020202020204" charset="0"/>
                <a:cs typeface="+mn-lt"/>
              </a:rPr>
              <a:t>Skills</a:t>
            </a:r>
            <a:r>
              <a:rPr lang="fr-FR" sz="1300" b="1" dirty="0">
                <a:solidFill>
                  <a:srgbClr val="7030A0"/>
                </a:solidFill>
                <a:latin typeface="Inter" panose="020B0604020202020204" charset="0"/>
                <a:ea typeface="Inter" panose="020B0604020202020204" charset="0"/>
                <a:cs typeface="+mn-lt"/>
              </a:rPr>
              <a:t> de WorldSkills 2024 </a:t>
            </a:r>
            <a:r>
              <a:rPr lang="fr-FR" sz="1300" dirty="0">
                <a:solidFill>
                  <a:srgbClr val="7030A0"/>
                </a:solidFill>
                <a:latin typeface="Inter" panose="020B0604020202020204" charset="0"/>
                <a:ea typeface="Inter" panose="020B0604020202020204" charset="0"/>
                <a:cs typeface="+mn-lt"/>
              </a:rPr>
              <a:t>sont d'excellentes sources d'information pour étudier les métiers en compétition.</a:t>
            </a:r>
          </a:p>
          <a:p>
            <a:pPr marL="158750" indent="0" defTabSz="955612">
              <a:buNone/>
              <a:defRPr/>
            </a:pPr>
            <a:endParaRPr lang="de-CH" i="1" dirty="0">
              <a:latin typeface="Inter" panose="020B0604020202020204" charset="0"/>
              <a:ea typeface="Inter" panose="020B0604020202020204" charset="0"/>
            </a:endParaRPr>
          </a:p>
          <a:p>
            <a:pPr marL="158750" indent="0" defTabSz="955612">
              <a:buNone/>
              <a:defRPr/>
            </a:pPr>
            <a:r>
              <a:rPr lang="de-CH" i="1" dirty="0">
                <a:latin typeface="Inter" panose="020B0604020202020204" charset="0"/>
                <a:ea typeface="Inter" panose="020B0604020202020204" charset="0"/>
              </a:rPr>
              <a:t>Note: En cliquant sur les images des pages Internet vous pouvez accéder à la page respective (si vous avez une connexion Internet).</a:t>
            </a:r>
          </a:p>
          <a:p>
            <a:pPr marL="158750" indent="0" defTabSz="955612">
              <a:buNone/>
              <a:defRPr/>
            </a:pPr>
            <a:r>
              <a:rPr lang="de-CH" sz="1300" b="1" i="1" dirty="0">
                <a:latin typeface="Inter" panose="020B0604020202020204" charset="0"/>
                <a:ea typeface="Inter" panose="020B0604020202020204" charset="0"/>
              </a:rPr>
              <a:t>https://www.champions.worldskills-france.org/decouvrez-nos-champions</a:t>
            </a:r>
          </a:p>
          <a:p>
            <a:pPr marL="158750" indent="0">
              <a:buNone/>
            </a:pPr>
            <a:r>
              <a:rPr lang="de-CH" sz="1300" b="1" i="1" dirty="0">
                <a:latin typeface="Inter" panose="020B0604020202020204" charset="0"/>
                <a:ea typeface="Inter" panose="020B0604020202020204" charset="0"/>
              </a:rPr>
              <a:t>https://worldskills2024.com/skills/</a:t>
            </a:r>
            <a:endParaRPr lang="de-CH" i="1" dirty="0">
              <a:latin typeface="Inter" panose="020B0604020202020204" charset="0"/>
              <a:ea typeface="Inter" panose="020B060402020202020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844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Vous avez choisis cinq métiers que vous aimeriez découvrir à la Compétition </a:t>
            </a:r>
            <a:r>
              <a:rPr lang="fr-FR" i="0" dirty="0" err="1">
                <a:highlight>
                  <a:srgbClr val="FF00FF"/>
                </a:highlight>
                <a:latin typeface="Inter"/>
                <a:ea typeface="Inter"/>
                <a:cs typeface="Inter"/>
                <a:sym typeface="Inter"/>
              </a:rPr>
              <a:t>WorldSkills</a:t>
            </a:r>
            <a:r>
              <a:rPr lang="fr-FR" i="0" dirty="0">
                <a:highlight>
                  <a:srgbClr val="FF00FF"/>
                </a:highlight>
                <a:latin typeface="Inter"/>
                <a:ea typeface="Inter"/>
                <a:cs typeface="Inter"/>
                <a:sym typeface="Inter"/>
              </a:rPr>
              <a:t> Lyon 2024. Merci de renseigner ces métiers en suivant la procédure proposée sur cette diapositive.​</a:t>
            </a:r>
          </a:p>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Une fois que avez renseigné ces cinq métiers, ils apparaîtront sur votre page Internet personnelle. </a:t>
            </a:r>
          </a:p>
        </p:txBody>
      </p:sp>
    </p:spTree>
    <p:extLst>
      <p:ext uri="{BB962C8B-B14F-4D97-AF65-F5344CB8AC3E}">
        <p14:creationId xmlns:p14="http://schemas.microsoft.com/office/powerpoint/2010/main" val="1376150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Sur votre page Internet vous pouvez maintenant télécharger votre fiche portrait et une feuille de route personnelle de la Compétition. Avec le QR code vous pouvez accéder au site de la billetterie de la Compétition et obtenir gratuitement des billets pour vous et vos parents (ou amis ou famille) et par exemple visiter encore une fois la Compétition le samedi. Vous pourrez alors découvrir les métiers que vous ne pourrez observer lors de notre visite avec la classe. </a:t>
            </a:r>
            <a:endParaRPr i="0" dirty="0">
              <a:latin typeface="Inter"/>
              <a:ea typeface="Inter"/>
              <a:cs typeface="Inter"/>
              <a:sym typeface="Inter"/>
            </a:endParaRPr>
          </a:p>
        </p:txBody>
      </p:sp>
    </p:spTree>
    <p:extLst>
      <p:ext uri="{BB962C8B-B14F-4D97-AF65-F5344CB8AC3E}">
        <p14:creationId xmlns:p14="http://schemas.microsoft.com/office/powerpoint/2010/main" val="299824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Introduisez la définition d’aptitude dans le sens large du terme, pour donner plus de flexibilité aux élèves lors de la découverte des Champions et des métiers et de leurs ressources personnelles.</a:t>
            </a:r>
            <a:endParaRPr dirty="0"/>
          </a:p>
        </p:txBody>
      </p:sp>
    </p:spTree>
    <p:extLst>
      <p:ext uri="{BB962C8B-B14F-4D97-AF65-F5344CB8AC3E}">
        <p14:creationId xmlns:p14="http://schemas.microsoft.com/office/powerpoint/2010/main" val="3518609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fr-FR" dirty="0"/>
              <a:t>Pour les </a:t>
            </a:r>
            <a:r>
              <a:rPr lang="fr-FR" i="0" dirty="0"/>
              <a:t>X</a:t>
            </a:r>
            <a:r>
              <a:rPr lang="fr-FR" dirty="0"/>
              <a:t> métiers que vous allez visiter et que vous retrouvez sur la feuille de route de votre groupe, je vous demande de vous préparer comme suit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dirty="0"/>
              <a:t>Cliquez sur la page Internet </a:t>
            </a:r>
            <a:r>
              <a:rPr lang="fr-FR" i="1" u="sng" dirty="0"/>
              <a:t>https://worldskills2024.com/skills/ </a:t>
            </a:r>
            <a:r>
              <a:rPr lang="fr-FR" i="1" dirty="0"/>
              <a:t>(vous pouvez aussi cliquer sur la présentation) </a:t>
            </a:r>
            <a:r>
              <a:rPr lang="fr-FR" i="0" dirty="0"/>
              <a:t>et cherchez ces métiers.</a:t>
            </a:r>
          </a:p>
          <a:p>
            <a:pPr marL="171450" indent="-171450"/>
            <a:r>
              <a:rPr lang="fr-FR" i="0" dirty="0"/>
              <a:t>En option : Lisez </a:t>
            </a:r>
            <a:r>
              <a:rPr lang="fr-FR" sz="1200" dirty="0">
                <a:ea typeface="+mn-lt"/>
                <a:cs typeface="+mn-lt"/>
              </a:rPr>
              <a:t>une description détaillée des métiers sous forme de « Fiche Métier » à télécharger.</a:t>
            </a:r>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54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B1B4-8BF7-CFDD-B6DE-5F4609D077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C0402A-9FA9-DB1B-088E-4C5C558D6FC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2EEAE86-1657-3A84-4DFB-F934B2EBDE39}"/>
              </a:ext>
            </a:extLst>
          </p:cNvPr>
          <p:cNvSpPr>
            <a:spLocks noGrp="1"/>
          </p:cNvSpPr>
          <p:nvPr>
            <p:ph type="body" idx="1"/>
          </p:nvPr>
        </p:nvSpPr>
        <p:spPr/>
        <p:txBody>
          <a:bodyPr/>
          <a:lstStyle/>
          <a:p>
            <a:pPr marL="171450" indent="-171450">
              <a:buFont typeface="Arial" panose="020B0604020202020204" pitchFamily="34" charset="0"/>
              <a:buChar char="•"/>
            </a:pPr>
            <a:r>
              <a:rPr lang="fr-FR" dirty="0"/>
              <a:t>La première page de la Fiche Métier explique en quelques mots le métier, les formations, les évolutions possibles et propose des liens pour consulter des informations complémentaires.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La deuxième page présente pour les 54 métiers avec un participant français à la Compétition WorldSkills 2024, le témoignage d'</a:t>
            </a:r>
            <a:r>
              <a:rPr lang="fr-FR" dirty="0" err="1"/>
              <a:t>un•e</a:t>
            </a:r>
            <a:r>
              <a:rPr lang="fr-FR" dirty="0"/>
              <a:t> </a:t>
            </a:r>
            <a:r>
              <a:rPr lang="fr-FR" dirty="0" err="1"/>
              <a:t>champion•ne</a:t>
            </a:r>
            <a:r>
              <a:rPr lang="fr-FR" dirty="0"/>
              <a:t> ou d'</a:t>
            </a:r>
            <a:r>
              <a:rPr lang="fr-FR" dirty="0" err="1"/>
              <a:t>un•e</a:t>
            </a:r>
            <a:r>
              <a:rPr lang="fr-FR" dirty="0"/>
              <a:t> </a:t>
            </a:r>
            <a:r>
              <a:rPr lang="fr-FR" dirty="0" err="1"/>
              <a:t>expert•e</a:t>
            </a:r>
            <a:r>
              <a:rPr lang="fr-FR" dirty="0"/>
              <a:t> métier WorldSkills France et explique les principes de l'épreuve pour ce métier en compétition. </a:t>
            </a:r>
            <a:r>
              <a:rPr lang="fr-FR" sz="1800" dirty="0">
                <a:effectLst/>
                <a:latin typeface="Segoe UI" panose="020B0502040204020203" pitchFamily="34" charset="0"/>
              </a:rPr>
              <a:t>Pour les autres métiers les témoignages sont d’experts ou professionnels du métier reconnus, mais qui ne font pas partie du réseau WorldSkills France. </a:t>
            </a:r>
            <a:endParaRPr lang="fr-FR" sz="1800" dirty="0">
              <a:effectLst/>
              <a:latin typeface="Arial" panose="020B0604020202020204" pitchFamily="34" charset="0"/>
            </a:endParaRPr>
          </a:p>
          <a:p>
            <a:endParaRPr lang="de-CH" dirty="0"/>
          </a:p>
        </p:txBody>
      </p:sp>
      <p:sp>
        <p:nvSpPr>
          <p:cNvPr id="4" name="Foliennummernplatzhalter 3">
            <a:extLst>
              <a:ext uri="{FF2B5EF4-FFF2-40B4-BE49-F238E27FC236}">
                <a16:creationId xmlns:a16="http://schemas.microsoft.com/office/drawing/2014/main" id="{A5EA85BA-6D64-F2B4-81AA-CEDB9167B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11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3518264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2420831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Chacun de vous va nous donner un retour de notre visite de la Compétition.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premier temps, formulez votre retour en un mot qui qualifie votre impression comme génial, instruisant, top etc. Si vous n’étiez pas content, vous pouvez aussi le dire maintenant, par exemple en utilisant le mot ennuyeux.​</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deuxième temps formuler en quelques mots ce qui vous a particulièrement plu, ou ce qui vous a impressionné le plus.</a:t>
            </a:r>
            <a:endParaRPr i="0" dirty="0">
              <a:latin typeface="Inter"/>
              <a:ea typeface="Inter"/>
              <a:cs typeface="Inter"/>
              <a:sym typeface="Inter"/>
            </a:endParaRPr>
          </a:p>
        </p:txBody>
      </p:sp>
    </p:spTree>
    <p:extLst>
      <p:ext uri="{BB962C8B-B14F-4D97-AF65-F5344CB8AC3E}">
        <p14:creationId xmlns:p14="http://schemas.microsoft.com/office/powerpoint/2010/main" val="26592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43cee620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43cee620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dk1"/>
                </a:solidFill>
                <a:latin typeface="Inter"/>
                <a:ea typeface="Inter"/>
                <a:cs typeface="Inter"/>
                <a:sym typeface="Inter"/>
              </a:rPr>
              <a:t>Cette vidéo présente le fonctionnement du système de compétition WorldSkills. L’infographie à la fin capitule les 3 étapes : régionale, nationale et internationale. </a:t>
            </a:r>
            <a:endParaRPr sz="1050">
              <a:latin typeface="Inter"/>
              <a:ea typeface="Inter"/>
              <a:cs typeface="Inter"/>
              <a:sym typeface="Inte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878234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2718261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lang="fr-FR" i="0"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Vous allez identifier une / deux / trois aptitudes qui vous tiennent à cœur et dont vous aimeriez pouvoir compte lors du choix d’une profession. Nous allons ensuite les renseigner ensemble dans un nuage de mots.</a:t>
            </a:r>
            <a:endParaRPr i="0" dirty="0">
              <a:latin typeface="Inter"/>
              <a:ea typeface="Inter"/>
              <a:cs typeface="Inter"/>
              <a:sym typeface="Inter"/>
            </a:endParaRPr>
          </a:p>
        </p:txBody>
      </p:sp>
    </p:spTree>
    <p:extLst>
      <p:ext uri="{BB962C8B-B14F-4D97-AF65-F5344CB8AC3E}">
        <p14:creationId xmlns:p14="http://schemas.microsoft.com/office/powerpoint/2010/main" val="4065713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72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43cee6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43cee6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c43cee620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c43cee620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Il est maintenant temps d’introduire le terme clé de mission future : les « forces ». Il existe de nombreuses définitions des forces, et il est important de comprendre comment nous le définissons dans le contexte de mission future.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Qui parmi vous posséde une ou plusieurs des qualités suivantes ? Etre rapide à repérer une erreur ? Avoir une bonne vision d’ensemble ? Penser de manière logique ou analytique ? Faire preuve d’une grande intuition ? Se soucier des autres ? Tout ces qualités sont des forces qui se basent sur une facilité à percevoir ou à prendre des décisions.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Nous ne parlons donc pas ici de force physique.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Option plus précise :  Il est important de noter que nous ne parlons donc pas ici de force physique. Nous ne nous référons pas non plus aux forces de caractère telles que le courage ou l'humilité. Avoir du courage, par exemple, nécessite souvent d’avoir surmonter des peurs ou des obstacles presque insurmontables. En revanche, les forces dont nous parlons sont innées et ne sont pas basées sur l’expérience.</a:t>
            </a:r>
            <a:endParaRPr>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43cee620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43cee620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Dans mission future, les forces découlent exclusivement de la manière dont les gens perçoivent et prennent des décisions. C’est vraiment très important ! Chaque personne peut activer tous les types de perception et de prise de décision.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Cependant, pour la plupart des gens, ces façons de percevoir et de prendre des décisions nécessitent différentes quantités d‘énergie pour être activées. Lorsqu'une manière de percevoir et de prendre des décisions nécessite peu d'énergie pour être activée, nous l'appelons une force. Ainsi, ce qui est facile pour une personne peut être difficile pour une autre.​</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Il est souvent surprenant de réaliser que ce que l'on trouve facile peut être difficile pour quelqu'un d'autre.</a:t>
            </a:r>
            <a:endParaRPr>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43cee620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43cee620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Pourquoi est-ce ainsi? Parce que toutes les informations que nous percevons ne sont pas traitées de manière consciente par notre cerveau.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Prenons l'exemple de l'œil. Nous savons que par l'intermédiaire de l'œil - lorsque nous convertissons cela en unités numériques - le cerveau traite environ 10 millions de bits par seconde.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À votre avis, quel est le pourcentage d’informations traitées consciemment par le cerveau ?​</a:t>
            </a:r>
            <a:endParaRPr dirty="0">
              <a:latin typeface="Inter"/>
              <a:ea typeface="Inter"/>
              <a:cs typeface="Inter"/>
              <a:sym typeface="Inter"/>
            </a:endParaRPr>
          </a:p>
          <a:p>
            <a:pPr marL="0" lvl="0" indent="0" algn="l" rtl="0">
              <a:spcBef>
                <a:spcPts val="1000"/>
              </a:spcBef>
              <a:spcAft>
                <a:spcPts val="0"/>
              </a:spcAft>
              <a:buNone/>
            </a:pPr>
            <a:r>
              <a:rPr lang="en" b="1" dirty="0">
                <a:latin typeface="Inter"/>
                <a:ea typeface="Inter"/>
                <a:cs typeface="Inter"/>
                <a:sym typeface="Inter"/>
              </a:rPr>
              <a:t>Demander de deviner !</a:t>
            </a:r>
            <a:endParaRPr b="1" dirty="0">
              <a:latin typeface="Inter"/>
              <a:ea typeface="Inter"/>
              <a:cs typeface="Inter"/>
              <a:sym typeface="Inte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43cee62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43cee62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L'être humain ne traite consciemment qu'une très petite partie des informations qu'il perçoit.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Dans le cas des stimulations perçus par les yeux, seulement 0,0004 % est traité consciemment, ce qui équivaut à 40 sur 10 millions de bits par seconde.</a:t>
            </a:r>
            <a:endParaRPr>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ollbild">
    <p:spTree>
      <p:nvGrpSpPr>
        <p:cNvPr id="1" name=""/>
        <p:cNvGrpSpPr/>
        <p:nvPr/>
      </p:nvGrpSpPr>
      <p:grpSpPr>
        <a:xfrm>
          <a:off x="0" y="0"/>
          <a:ext cx="0" cy="0"/>
          <a:chOff x="0" y="0"/>
          <a:chExt cx="0" cy="0"/>
        </a:xfrm>
      </p:grpSpPr>
      <p:cxnSp>
        <p:nvCxnSpPr>
          <p:cNvPr id="14" name="Gerade Verbindung 13"/>
          <p:cNvCxnSpPr/>
          <p:nvPr userDrawn="1"/>
        </p:nvCxnSpPr>
        <p:spPr>
          <a:xfrm>
            <a:off x="299533" y="1574548"/>
            <a:ext cx="233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Bildplatzhalter 12"/>
          <p:cNvSpPr>
            <a:spLocks noGrp="1"/>
          </p:cNvSpPr>
          <p:nvPr>
            <p:ph type="pic" sz="quarter" idx="11"/>
          </p:nvPr>
        </p:nvSpPr>
        <p:spPr>
          <a:xfrm>
            <a:off x="0" y="1"/>
            <a:ext cx="9144000" cy="4840166"/>
          </a:xfrm>
        </p:spPr>
        <p:txBody>
          <a:bodyPr/>
          <a:lstStyle/>
          <a:p>
            <a:endParaRPr lang="de-DE"/>
          </a:p>
        </p:txBody>
      </p:sp>
    </p:spTree>
    <p:extLst>
      <p:ext uri="{BB962C8B-B14F-4D97-AF65-F5344CB8AC3E}">
        <p14:creationId xmlns:p14="http://schemas.microsoft.com/office/powerpoint/2010/main" val="2315869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FE7ABC-D79C-F987-5092-53F8B494EA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C91E35-CB1C-5687-FE03-93D77A503435}"/>
              </a:ext>
            </a:extLst>
          </p:cNvPr>
          <p:cNvSpPr>
            <a:spLocks noGrp="1"/>
          </p:cNvSpPr>
          <p:nvPr>
            <p:ph idx="1"/>
          </p:nvPr>
        </p:nvSpPr>
        <p:spPr>
          <a:xfrm>
            <a:off x="628650" y="1369219"/>
            <a:ext cx="7886699" cy="32599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B841FE-6993-6365-E2BA-ED0A1507D4E1}"/>
              </a:ext>
            </a:extLst>
          </p:cNvPr>
          <p:cNvSpPr>
            <a:spLocks noGrp="1"/>
          </p:cNvSpPr>
          <p:nvPr>
            <p:ph type="dt" sz="half" idx="10"/>
          </p:nvPr>
        </p:nvSpPr>
        <p:spPr/>
        <p:txBody>
          <a:bodyPr/>
          <a:lstStyle/>
          <a:p>
            <a:fld id="{B170B4F1-125D-4AD8-B49C-4D711B80FCE6}"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5AB52234-3979-4A60-096F-E608EC75EB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7B0ED9-F757-6431-C038-5E7D83AC7EFE}"/>
              </a:ext>
            </a:extLst>
          </p:cNvPr>
          <p:cNvSpPr>
            <a:spLocks noGrp="1"/>
          </p:cNvSpPr>
          <p:nvPr>
            <p:ph type="sldNum" sz="quarter" idx="12"/>
          </p:nvPr>
        </p:nvSpPr>
        <p:spPr/>
        <p:txBody>
          <a:bodyPr/>
          <a:lstStyle/>
          <a:p>
            <a:fld id="{D0975264-47A6-4FEC-94C5-02DEB0643669}" type="slidenum">
              <a:rPr lang="fr-FR" smtClean="0"/>
              <a:t>‹Nr.›</a:t>
            </a:fld>
            <a:endParaRPr lang="fr-FR"/>
          </a:p>
        </p:txBody>
      </p:sp>
    </p:spTree>
    <p:extLst>
      <p:ext uri="{BB962C8B-B14F-4D97-AF65-F5344CB8AC3E}">
        <p14:creationId xmlns:p14="http://schemas.microsoft.com/office/powerpoint/2010/main" val="419264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mission-future.com/elev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orldskills2024.com/skills/" TargetMode="External"/><Relationship Id="rId7" Type="http://schemas.openxmlformats.org/officeDocument/2006/relationships/hyperlink" Target="https://www.champions.worldskills-france.org/decouvrez-nos-champions"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1.png"/><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orldskills2024.com/skill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991825"/>
            <a:ext cx="8520600" cy="180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spcBef>
                <a:spcPts val="0"/>
              </a:spcBef>
              <a:spcAft>
                <a:spcPts val="0"/>
              </a:spcAft>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55" name="Google Shape;55;p13"/>
          <p:cNvSpPr txBox="1">
            <a:spLocks noGrp="1"/>
          </p:cNvSpPr>
          <p:nvPr>
            <p:ph type="subTitle" idx="1"/>
          </p:nvPr>
        </p:nvSpPr>
        <p:spPr>
          <a:xfrm>
            <a:off x="311700" y="2834125"/>
            <a:ext cx="8520600" cy="57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Découvrir ses forces et la richesse des métiers</a:t>
            </a:r>
            <a:endParaRPr sz="25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type="pic" sz="quarter" idx="11"/>
          </p:nvPr>
        </p:nvPicPr>
        <p:blipFill>
          <a:blip r:embed="rId4">
            <a:extLst>
              <a:ext uri="{28A0092B-C50C-407E-A947-70E740481C1C}">
                <a14:useLocalDpi xmlns:a14="http://schemas.microsoft.com/office/drawing/2010/main"/>
              </a:ext>
            </a:extLst>
          </a:blip>
          <a:stretch>
            <a:fillRect/>
          </a:stretch>
        </p:blipFill>
        <p:spPr bwMode="auto">
          <a:xfrm>
            <a:off x="0" y="1125"/>
            <a:ext cx="91440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25"/>
            <a:ext cx="9144000" cy="4857750"/>
          </a:xfrm>
          <a:prstGeom prst="rect">
            <a:avLst/>
          </a:prstGeom>
        </p:spPr>
      </p:pic>
    </p:spTree>
    <p:extLst>
      <p:ext uri="{BB962C8B-B14F-4D97-AF65-F5344CB8AC3E}">
        <p14:creationId xmlns:p14="http://schemas.microsoft.com/office/powerpoint/2010/main" val="26646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0349 0.11991 " pathEditMode="relative" rAng="0" ptsTypes="AA">
                                      <p:cBhvr>
                                        <p:cTn id="6" dur="5000" fill="hold"/>
                                        <p:tgtEl>
                                          <p:spTgt spid="2"/>
                                        </p:tgtEl>
                                        <p:attrNameLst>
                                          <p:attrName>ppt_x</p:attrName>
                                          <p:attrName>ppt_y</p:attrName>
                                        </p:attrNameLst>
                                      </p:cBhvr>
                                      <p:rCtr x="1745" y="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2" name="Google Shape;162;p30"/>
          <p:cNvSpPr/>
          <p:nvPr/>
        </p:nvSpPr>
        <p:spPr>
          <a:xfrm>
            <a:off x="963575" y="934738"/>
            <a:ext cx="3497700" cy="23895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3" name="Google Shape;163;p30"/>
          <p:cNvPicPr preferRelativeResize="0"/>
          <p:nvPr/>
        </p:nvPicPr>
        <p:blipFill>
          <a:blip r:embed="rId4">
            <a:alphaModFix/>
          </a:blip>
          <a:stretch>
            <a:fillRect/>
          </a:stretch>
        </p:blipFill>
        <p:spPr>
          <a:xfrm>
            <a:off x="1034316" y="1005479"/>
            <a:ext cx="3340170" cy="2230949"/>
          </a:xfrm>
          <a:prstGeom prst="rect">
            <a:avLst/>
          </a:prstGeom>
          <a:noFill/>
          <a:ln>
            <a:noFill/>
          </a:ln>
        </p:spPr>
      </p:pic>
      <p:grpSp>
        <p:nvGrpSpPr>
          <p:cNvPr id="164" name="Google Shape;164;p30"/>
          <p:cNvGrpSpPr/>
          <p:nvPr/>
        </p:nvGrpSpPr>
        <p:grpSpPr>
          <a:xfrm>
            <a:off x="4682724" y="1819325"/>
            <a:ext cx="3497700" cy="2389440"/>
            <a:chOff x="4760075" y="1756588"/>
            <a:chExt cx="3337500" cy="2280000"/>
          </a:xfrm>
        </p:grpSpPr>
        <p:pic>
          <p:nvPicPr>
            <p:cNvPr id="165" name="Google Shape;165;p30"/>
            <p:cNvPicPr preferRelativeResize="0"/>
            <p:nvPr/>
          </p:nvPicPr>
          <p:blipFill>
            <a:blip r:embed="rId4">
              <a:alphaModFix/>
            </a:blip>
            <a:stretch>
              <a:fillRect/>
            </a:stretch>
          </p:blipFill>
          <p:spPr>
            <a:xfrm rot="10800000">
              <a:off x="4835253" y="1832218"/>
              <a:ext cx="3187147" cy="2128732"/>
            </a:xfrm>
            <a:prstGeom prst="rect">
              <a:avLst/>
            </a:prstGeom>
            <a:noFill/>
            <a:ln>
              <a:noFill/>
            </a:ln>
          </p:spPr>
        </p:pic>
        <p:sp>
          <p:nvSpPr>
            <p:cNvPr id="166" name="Google Shape;166;p30"/>
            <p:cNvSpPr/>
            <p:nvPr/>
          </p:nvSpPr>
          <p:spPr>
            <a:xfrm>
              <a:off x="4760075" y="1756588"/>
              <a:ext cx="3337500" cy="22800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114500" y="1952700"/>
            <a:ext cx="6915000" cy="1238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dirty="0">
                <a:solidFill>
                  <a:srgbClr val="163F9B"/>
                </a:solidFill>
                <a:latin typeface="Euclid Flex SemiBold" panose="020B0704000000000000" pitchFamily="34" charset="0"/>
                <a:ea typeface="Euclid Flex SemiBold" panose="020B0704000000000000" pitchFamily="34" charset="0"/>
                <a:cs typeface="Open Sans"/>
                <a:sym typeface="Open Sans"/>
              </a:rPr>
              <a:t>Restez debout sur vos chaises ! ​</a:t>
            </a:r>
            <a:endParaRPr sz="2400" b="1" dirty="0">
              <a:solidFill>
                <a:srgbClr val="163F9B"/>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3970"/>
        </a:solidFill>
        <a:effectLst/>
      </p:bgPr>
    </p:bg>
    <p:spTree>
      <p:nvGrpSpPr>
        <p:cNvPr id="1" name="Shape 183"/>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9D29ADA-87D2-D957-91D8-F55344B4F0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312" y="0"/>
            <a:ext cx="642937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4" descr="A blue brain with glowing lines and dots&#10;&#10;Description automatically generated"/>
          <p:cNvPicPr preferRelativeResize="0"/>
          <p:nvPr/>
        </p:nvPicPr>
        <p:blipFill>
          <a:blip r:embed="rId3">
            <a:alphaModFix/>
          </a:blip>
          <a:stretch>
            <a:fillRect/>
          </a:stretch>
        </p:blipFill>
        <p:spPr>
          <a:xfrm>
            <a:off x="0" y="-641750"/>
            <a:ext cx="9200876" cy="6511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Les préférences de perception et de prise de décision peuvent conduire à des opinions et des points de vue différents - sans que l'autre personne soit ignorante, idiote ou malveillante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95" name="Google Shape;195;p35" descr="A couple of young boys in hats&#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25488" y="1801075"/>
            <a:ext cx="5493024" cy="2918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7" descr="Ein Bild, das Text, Screenshot, Menschliches Gesicht, Broschüre enthält.&#10;&#10;Automatisch generierte Beschreibung"/>
          <p:cNvPicPr preferRelativeResize="0"/>
          <p:nvPr/>
        </p:nvPicPr>
        <p:blipFill>
          <a:blip r:embed="rId3">
            <a:alphaModFix/>
          </a:blip>
          <a:stretch>
            <a:fillRect/>
          </a:stretch>
        </p:blipFill>
        <p:spPr>
          <a:xfrm>
            <a:off x="869268" y="152400"/>
            <a:ext cx="3422932" cy="4838700"/>
          </a:xfrm>
          <a:prstGeom prst="rect">
            <a:avLst/>
          </a:prstGeom>
          <a:noFill/>
          <a:ln>
            <a:noFill/>
          </a:ln>
        </p:spPr>
      </p:pic>
      <p:pic>
        <p:nvPicPr>
          <p:cNvPr id="207" name="Google Shape;207;p37" descr="Ein Bild, das Text, Screenshot, Person, Website enthält.&#10;&#10;Automatisch generierte Beschreibung"/>
          <p:cNvPicPr preferRelativeResize="0"/>
          <p:nvPr/>
        </p:nvPicPr>
        <p:blipFill>
          <a:blip r:embed="rId4">
            <a:alphaModFix/>
          </a:blip>
          <a:stretch>
            <a:fillRect/>
          </a:stretch>
        </p:blipFill>
        <p:spPr>
          <a:xfrm>
            <a:off x="4666825" y="152400"/>
            <a:ext cx="3431893"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descr="Ein Bild, das Text, Schuhwerk, Kleidung, Person enthält.&#10;&#10;Automatisch generierte Beschreibung"/>
          <p:cNvPicPr preferRelativeResize="0"/>
          <p:nvPr/>
        </p:nvPicPr>
        <p:blipFill>
          <a:blip r:embed="rId3">
            <a:alphaModFix/>
          </a:blip>
          <a:stretch>
            <a:fillRect/>
          </a:stretch>
        </p:blipFill>
        <p:spPr>
          <a:xfrm>
            <a:off x="1526337" y="134050"/>
            <a:ext cx="1678328" cy="2367888"/>
          </a:xfrm>
          <a:prstGeom prst="rect">
            <a:avLst/>
          </a:prstGeom>
          <a:noFill/>
          <a:ln>
            <a:noFill/>
          </a:ln>
        </p:spPr>
      </p:pic>
      <p:pic>
        <p:nvPicPr>
          <p:cNvPr id="219" name="Google Shape;219;p39" descr="Ein Bild, das Text, Screenshot, Menschliches Gesicht, Broschüre enthält.&#10;&#10;Automatisch generierte Beschreibung"/>
          <p:cNvPicPr preferRelativeResize="0"/>
          <p:nvPr/>
        </p:nvPicPr>
        <p:blipFill>
          <a:blip r:embed="rId4">
            <a:alphaModFix/>
          </a:blip>
          <a:stretch>
            <a:fillRect/>
          </a:stretch>
        </p:blipFill>
        <p:spPr>
          <a:xfrm>
            <a:off x="3729962" y="134038"/>
            <a:ext cx="1678328" cy="2367888"/>
          </a:xfrm>
          <a:prstGeom prst="rect">
            <a:avLst/>
          </a:prstGeom>
          <a:noFill/>
          <a:ln>
            <a:noFill/>
          </a:ln>
        </p:spPr>
      </p:pic>
      <p:pic>
        <p:nvPicPr>
          <p:cNvPr id="220" name="Google Shape;220;p39" descr="Ein Bild, das Text, Menschliches Gesicht, Kleidung, Person enthält.&#10;&#10;Automatisch generierte Beschreibung"/>
          <p:cNvPicPr preferRelativeResize="0"/>
          <p:nvPr/>
        </p:nvPicPr>
        <p:blipFill>
          <a:blip r:embed="rId5">
            <a:alphaModFix/>
          </a:blip>
          <a:stretch>
            <a:fillRect/>
          </a:stretch>
        </p:blipFill>
        <p:spPr>
          <a:xfrm>
            <a:off x="5859384" y="134038"/>
            <a:ext cx="1758273" cy="2367888"/>
          </a:xfrm>
          <a:prstGeom prst="rect">
            <a:avLst/>
          </a:prstGeom>
          <a:noFill/>
          <a:ln>
            <a:noFill/>
          </a:ln>
        </p:spPr>
      </p:pic>
      <p:pic>
        <p:nvPicPr>
          <p:cNvPr id="221" name="Google Shape;221;p39" descr="Ein Bild, das Text, Menschliches Gesicht, Person, Screenshot enthält.&#10;&#10;Automatisch generierte Beschreibung"/>
          <p:cNvPicPr preferRelativeResize="0"/>
          <p:nvPr/>
        </p:nvPicPr>
        <p:blipFill>
          <a:blip r:embed="rId6">
            <a:alphaModFix/>
          </a:blip>
          <a:stretch>
            <a:fillRect/>
          </a:stretch>
        </p:blipFill>
        <p:spPr>
          <a:xfrm>
            <a:off x="5859384" y="2643645"/>
            <a:ext cx="1758278" cy="2365817"/>
          </a:xfrm>
          <a:prstGeom prst="rect">
            <a:avLst/>
          </a:prstGeom>
          <a:noFill/>
          <a:ln>
            <a:noFill/>
          </a:ln>
        </p:spPr>
      </p:pic>
      <p:pic>
        <p:nvPicPr>
          <p:cNvPr id="222" name="Google Shape;222;p39" descr="Ein Bild, das Text, Screenshot, Website enthält.&#10;&#10;Automatisch generierte Beschreibung"/>
          <p:cNvPicPr preferRelativeResize="0"/>
          <p:nvPr/>
        </p:nvPicPr>
        <p:blipFill>
          <a:blip r:embed="rId7">
            <a:alphaModFix/>
          </a:blip>
          <a:stretch>
            <a:fillRect/>
          </a:stretch>
        </p:blipFill>
        <p:spPr>
          <a:xfrm>
            <a:off x="3729974" y="2644814"/>
            <a:ext cx="1678328" cy="2251433"/>
          </a:xfrm>
          <a:prstGeom prst="rect">
            <a:avLst/>
          </a:prstGeom>
          <a:noFill/>
          <a:ln>
            <a:noFill/>
          </a:ln>
        </p:spPr>
      </p:pic>
      <p:pic>
        <p:nvPicPr>
          <p:cNvPr id="223" name="Google Shape;223;p39" descr="Ein Bild, das Text, Screenshot, Person, Website enthält.&#10;&#10;Automatisch generierte Beschreibung"/>
          <p:cNvPicPr preferRelativeResize="0"/>
          <p:nvPr/>
        </p:nvPicPr>
        <p:blipFill rotWithShape="1">
          <a:blip r:embed="rId8">
            <a:alphaModFix/>
          </a:blip>
          <a:srcRect/>
          <a:stretch/>
        </p:blipFill>
        <p:spPr>
          <a:xfrm>
            <a:off x="1526337" y="2640419"/>
            <a:ext cx="1678328" cy="22602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Mon profil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35" name="Google Shape;235;p41"/>
          <p:cNvSpPr txBox="1">
            <a:spLocks noGrp="1"/>
          </p:cNvSpPr>
          <p:nvPr>
            <p:ph type="body" idx="1"/>
          </p:nvPr>
        </p:nvSpPr>
        <p:spPr>
          <a:xfrm>
            <a:off x="672675" y="1152475"/>
            <a:ext cx="4226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Mon icône et mon pseudonyme​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forces préférées​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rôles professionnels préférés​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Les Champions WorldSkills France qui préfèrent les mêmes forces et rôles professionnels que moi (correspondance     en %)</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40" name="Google Shape;240;p41"/>
          <p:cNvPicPr preferRelativeResize="0"/>
          <p:nvPr/>
        </p:nvPicPr>
        <p:blipFill>
          <a:blip r:embed="rId4" cstate="print">
            <a:extLst>
              <a:ext uri="{28A0092B-C50C-407E-A947-70E740481C1C}">
                <a14:useLocalDpi xmlns:a14="http://schemas.microsoft.com/office/drawing/2010/main" val="0"/>
              </a:ext>
            </a:extLst>
          </a:blip>
          <a:srcRect/>
          <a:stretch/>
        </p:blipFill>
        <p:spPr>
          <a:xfrm>
            <a:off x="5415825" y="364894"/>
            <a:ext cx="3241776" cy="4376511"/>
          </a:xfrm>
          <a:prstGeom prst="rect">
            <a:avLst/>
          </a:prstGeom>
          <a:noFill/>
          <a:ln>
            <a:noFill/>
          </a:ln>
        </p:spPr>
      </p:pic>
      <p:pic>
        <p:nvPicPr>
          <p:cNvPr id="2" name="Picture 1" descr="A blue circle with a black arrow in it&#10;&#10;Description automatically generated">
            <a:extLst>
              <a:ext uri="{FF2B5EF4-FFF2-40B4-BE49-F238E27FC236}">
                <a16:creationId xmlns:a16="http://schemas.microsoft.com/office/drawing/2014/main" id="{CB8592A4-3B1F-DDE5-B3FC-0B1521D92D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3" name="Picture 2" descr="A blue circle with a black arrow in it&#10;&#10;Description automatically generated">
            <a:extLst>
              <a:ext uri="{FF2B5EF4-FFF2-40B4-BE49-F238E27FC236}">
                <a16:creationId xmlns:a16="http://schemas.microsoft.com/office/drawing/2014/main" id="{FB14E7C8-5EED-6BC4-B17B-A4210F31CE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620903"/>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FF185E1B-956A-6087-5DA9-624D9C1D4B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999851"/>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2462396D-6F25-3100-8694-77CADC825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378799"/>
            <a:ext cx="223202" cy="2199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6"/>
        <p:cNvGrpSpPr/>
        <p:nvPr/>
      </p:nvGrpSpPr>
      <p:grpSpPr>
        <a:xfrm>
          <a:off x="0" y="0"/>
          <a:ext cx="0" cy="0"/>
          <a:chOff x="0" y="0"/>
          <a:chExt cx="0" cy="0"/>
        </a:xfrm>
      </p:grpSpPr>
      <p:pic>
        <p:nvPicPr>
          <p:cNvPr id="1026" name="Picture 2" descr="Ein Bild, das Text, Screenshot enthält.&#10;&#10;Automatisch generierte Beschreibung">
            <a:extLst>
              <a:ext uri="{FF2B5EF4-FFF2-40B4-BE49-F238E27FC236}">
                <a16:creationId xmlns:a16="http://schemas.microsoft.com/office/drawing/2014/main" id="{7A69A197-9248-77DB-3B43-68EFA68EE5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297" y="886823"/>
            <a:ext cx="7489438" cy="3280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46350" y="2571750"/>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Les compétitions des métiers &amp; ​</a:t>
            </a:r>
            <a:br>
              <a:rPr lang="fr-FR" sz="2400" dirty="0">
                <a:solidFill>
                  <a:schemeClr val="bg1"/>
                </a:solidFill>
                <a:latin typeface="Open Sans SemiBold"/>
                <a:ea typeface="Open Sans SemiBold"/>
                <a:cs typeface="Open Sans SemiBold"/>
                <a:sym typeface="Open Sans SemiBold"/>
              </a:rPr>
            </a:br>
            <a:r>
              <a:rPr lang="fr-FR" sz="2400" dirty="0">
                <a:solidFill>
                  <a:schemeClr val="bg1"/>
                </a:solidFill>
                <a:latin typeface="Open Sans SemiBold"/>
                <a:ea typeface="Open Sans SemiBold"/>
                <a:cs typeface="Open Sans SemiBold"/>
                <a:sym typeface="Open Sans SemiBold"/>
              </a:rPr>
              <a:t>l'approche des forces </a:t>
            </a: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46350" y="1321019"/>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err="1">
                <a:solidFill>
                  <a:schemeClr val="bg1"/>
                </a:solidFill>
                <a:latin typeface="Open Sans SemiBold"/>
                <a:ea typeface="Open Sans SemiBold"/>
                <a:cs typeface="Open Sans SemiBold"/>
                <a:sym typeface="Open Sans SemiBold"/>
              </a:rPr>
              <a:t>WorldSkills</a:t>
            </a:r>
            <a:r>
              <a:rPr lang="fr-FR" sz="3600" dirty="0">
                <a:solidFill>
                  <a:schemeClr val="bg1"/>
                </a:solidFill>
                <a:latin typeface="Open Sans SemiBold"/>
                <a:ea typeface="Open Sans SemiBold"/>
                <a:cs typeface="Open Sans SemiBold"/>
                <a:sym typeface="Open Sans SemiBold"/>
              </a:rPr>
              <a:t> France </a:t>
            </a:r>
            <a:br>
              <a:rPr lang="fr-FR" sz="3600" dirty="0">
                <a:solidFill>
                  <a:schemeClr val="bg1"/>
                </a:solidFill>
                <a:latin typeface="Open Sans SemiBold"/>
                <a:ea typeface="Open Sans SemiBold"/>
                <a:cs typeface="Open Sans SemiBold"/>
                <a:sym typeface="Open Sans SemiBold"/>
              </a:rPr>
            </a:br>
            <a:r>
              <a:rPr lang="fr-FR" sz="3600" dirty="0">
                <a:solidFill>
                  <a:schemeClr val="bg1"/>
                </a:solidFill>
                <a:latin typeface="Open Sans SemiBold"/>
                <a:ea typeface="Open Sans SemiBold"/>
                <a:cs typeface="Open Sans SemiBold"/>
                <a:sym typeface="Open Sans SemiBold"/>
              </a:rPr>
              <a:t>mission future</a:t>
            </a:r>
          </a:p>
        </p:txBody>
      </p:sp>
    </p:spTree>
    <p:extLst>
      <p:ext uri="{BB962C8B-B14F-4D97-AF65-F5344CB8AC3E}">
        <p14:creationId xmlns:p14="http://schemas.microsoft.com/office/powerpoint/2010/main" val="3797473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311700" y="5379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55000"/>
              <a:buFont typeface="Arial"/>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Choisis, puis recommande une vidéo de Champion qui t’a laissé une impression particulièrement positive ou qui est très inspirante.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Clr>
                <a:schemeClr val="dk1"/>
              </a:buClr>
              <a:buSzPct val="55000"/>
              <a:buFont typeface="Arial"/>
              <a:buNone/>
            </a:pPr>
            <a:endParaRPr sz="2000" dirty="0">
              <a:latin typeface="Open Sans SemiBold"/>
              <a:ea typeface="Open Sans SemiBold"/>
              <a:cs typeface="Open Sans SemiBold"/>
              <a:sym typeface="Open Sans SemiBold"/>
            </a:endParaRPr>
          </a:p>
          <a:p>
            <a:pPr marL="0" lvl="0" indent="0" algn="l" rtl="0">
              <a:spcBef>
                <a:spcPts val="0"/>
              </a:spcBef>
              <a:spcAft>
                <a:spcPts val="0"/>
              </a:spcAft>
              <a:buNone/>
            </a:pPr>
            <a:endParaRPr sz="2000" dirty="0">
              <a:latin typeface="Open Sans SemiBold"/>
              <a:ea typeface="Open Sans SemiBold"/>
              <a:cs typeface="Open Sans SemiBold"/>
              <a:sym typeface="Open Sans SemiBold"/>
            </a:endParaRPr>
          </a:p>
        </p:txBody>
      </p:sp>
      <p:pic>
        <p:nvPicPr>
          <p:cNvPr id="263" name="Google Shape;263;p4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531899" y="1396425"/>
            <a:ext cx="4080200" cy="35015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7"/>
        <p:cNvGrpSpPr/>
        <p:nvPr/>
      </p:nvGrpSpPr>
      <p:grpSpPr>
        <a:xfrm>
          <a:off x="0" y="0"/>
          <a:ext cx="0" cy="0"/>
          <a:chOff x="0" y="0"/>
          <a:chExt cx="0" cy="0"/>
        </a:xfrm>
      </p:grpSpPr>
      <p:pic>
        <p:nvPicPr>
          <p:cNvPr id="268" name="Google Shape;268;p4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212100" y="546527"/>
            <a:ext cx="4719800" cy="40504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ZA" sz="2000" dirty="0">
                <a:latin typeface="Euclid Flex Medium" panose="020B0604000000000000" pitchFamily="34" charset="0"/>
                <a:ea typeface="Euclid Flex Medium" panose="020B0604000000000000" pitchFamily="34" charset="0"/>
                <a:cs typeface="Open Sans SemiBold"/>
                <a:sym typeface="Open Sans SemiBold"/>
              </a:rPr>
              <a:t>Aptitude </a:t>
            </a: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fois développée, une aptitude nécessite peu d’énergie quand on fait appel à elle.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sp>
        <p:nvSpPr>
          <p:cNvPr id="295" name="Google Shape;295;p50"/>
          <p:cNvSpPr txBox="1">
            <a:spLocks noGrp="1"/>
          </p:cNvSpPr>
          <p:nvPr>
            <p:ph type="title"/>
          </p:nvPr>
        </p:nvSpPr>
        <p:spPr>
          <a:xfrm>
            <a:off x="311700" y="2653392"/>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34722"/>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924811"/>
            <a:ext cx="3615226" cy="33726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1272766"/>
            <a:ext cx="8375100" cy="545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Idéalement le bloc 1 de mission future s’achève ici ! </a:t>
            </a:r>
            <a:endParaRPr sz="2400" dirty="0">
              <a:solidFill>
                <a:schemeClr val="bg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3" name="Google Shape;309;p52">
            <a:extLst>
              <a:ext uri="{FF2B5EF4-FFF2-40B4-BE49-F238E27FC236}">
                <a16:creationId xmlns:a16="http://schemas.microsoft.com/office/drawing/2014/main" id="{3AA5287E-C3FC-255C-1C6D-8C7B355464B5}"/>
              </a:ext>
            </a:extLst>
          </p:cNvPr>
          <p:cNvSpPr txBox="1">
            <a:spLocks noGrp="1"/>
          </p:cNvSpPr>
          <p:nvPr>
            <p:ph type="body" idx="1"/>
          </p:nvPr>
        </p:nvSpPr>
        <p:spPr>
          <a:xfrm>
            <a:off x="919654" y="1818291"/>
            <a:ext cx="7147035" cy="1923392"/>
          </a:xfrm>
          <a:prstGeom prst="rect">
            <a:avLst/>
          </a:prstGeom>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A la rentrée, reprenez avec le bloc 2 et votre nouvelle classe, pour une préparation spécifique de la visite de la Compétition </a:t>
            </a:r>
            <a:r>
              <a:rPr lang="fr-FR" sz="1400" dirty="0" err="1">
                <a:solidFill>
                  <a:schemeClr val="bg1"/>
                </a:solidFill>
                <a:latin typeface="Inter"/>
                <a:ea typeface="Inter"/>
                <a:cs typeface="Inter"/>
                <a:sym typeface="Inter"/>
              </a:rPr>
              <a:t>WorldSkills</a:t>
            </a:r>
            <a:r>
              <a:rPr lang="fr-FR" sz="1400" dirty="0">
                <a:solidFill>
                  <a:schemeClr val="bg1"/>
                </a:solidFill>
                <a:latin typeface="Inter"/>
                <a:ea typeface="Inter"/>
                <a:cs typeface="Inter"/>
                <a:sym typeface="Inter"/>
              </a:rPr>
              <a:t> Lyon 2024.​</a:t>
            </a:r>
          </a:p>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Demandez aux élèves de garder précieusement leur profil et leur code d’accès et de les avoir à portée de main à la rentrée.​</a:t>
            </a:r>
          </a:p>
          <a:p>
            <a:pPr marL="0" lvl="0" indent="0" algn="ctr" rtl="0">
              <a:lnSpc>
                <a:spcPct val="100000"/>
              </a:lnSpc>
              <a:spcBef>
                <a:spcPts val="1000"/>
              </a:spcBef>
              <a:spcAft>
                <a:spcPts val="0"/>
              </a:spcAft>
              <a:buNone/>
            </a:pPr>
            <a:r>
              <a:rPr lang="fr-FR" sz="1400" i="1" dirty="0">
                <a:solidFill>
                  <a:schemeClr val="bg1"/>
                </a:solidFill>
                <a:latin typeface="Inter"/>
                <a:ea typeface="Inter"/>
                <a:cs typeface="Inter"/>
                <a:sym typeface="Inter"/>
              </a:rPr>
              <a:t>Pour plus de détails sur la mise en </a:t>
            </a:r>
            <a:r>
              <a:rPr lang="fr-FR" sz="1400" i="1" dirty="0" err="1">
                <a:solidFill>
                  <a:schemeClr val="bg1"/>
                </a:solidFill>
                <a:latin typeface="Inter"/>
                <a:ea typeface="Inter"/>
                <a:cs typeface="Inter"/>
                <a:sym typeface="Inter"/>
              </a:rPr>
              <a:t>oeuvre</a:t>
            </a:r>
            <a:r>
              <a:rPr lang="fr-FR" sz="1400" i="1" dirty="0">
                <a:solidFill>
                  <a:schemeClr val="bg1"/>
                </a:solidFill>
                <a:latin typeface="Inter"/>
                <a:ea typeface="Inter"/>
                <a:cs typeface="Inter"/>
                <a:sym typeface="Inter"/>
              </a:rPr>
              <a:t>, référez-vous au guide d’utilisation de votre projet de classe​</a:t>
            </a:r>
            <a:endParaRPr sz="14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1961010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2228193"/>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Préparation de la visite</a:t>
            </a:r>
            <a:endParaRPr sz="2400" dirty="0">
              <a:solidFill>
                <a:schemeClr val="bg1"/>
              </a:solidFill>
              <a:latin typeface="Open Sans SemiBold"/>
              <a:ea typeface="Open Sans SemiBold"/>
              <a:cs typeface="Open Sans SemiBold"/>
              <a:sym typeface="Open Sans SemiBold"/>
            </a:endParaRPr>
          </a:p>
        </p:txBody>
      </p:sp>
      <p:sp>
        <p:nvSpPr>
          <p:cNvPr id="3" name="Google Shape;309;p52">
            <a:extLst>
              <a:ext uri="{FF2B5EF4-FFF2-40B4-BE49-F238E27FC236}">
                <a16:creationId xmlns:a16="http://schemas.microsoft.com/office/drawing/2014/main" id="{3AA5287E-C3FC-255C-1C6D-8C7B355464B5}"/>
              </a:ext>
            </a:extLst>
          </p:cNvPr>
          <p:cNvSpPr txBox="1">
            <a:spLocks noGrp="1"/>
          </p:cNvSpPr>
          <p:nvPr>
            <p:ph type="body" idx="1"/>
          </p:nvPr>
        </p:nvSpPr>
        <p:spPr>
          <a:xfrm>
            <a:off x="919654" y="2732688"/>
            <a:ext cx="7147035" cy="956443"/>
          </a:xfrm>
          <a:prstGeom prst="rect">
            <a:avLst/>
          </a:prstGeom>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Les éléments présentés ci-dessous sont à votre disposition sur la page Internet de votre classe dès la fin juillet, quand les plans d’exposition de la Compétition seront finalisés.</a:t>
            </a:r>
            <a:endParaRPr sz="1400" i="1" dirty="0">
              <a:solidFill>
                <a:schemeClr val="bg1"/>
              </a:solidFill>
              <a:latin typeface="Inter"/>
              <a:ea typeface="Inter"/>
              <a:cs typeface="Inter"/>
              <a:sym typeface="Inter"/>
            </a:endParaRP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84450" y="977462"/>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La Compétition ​</a:t>
            </a:r>
          </a:p>
          <a:p>
            <a:pPr algn="ctr"/>
            <a:r>
              <a:rPr lang="fr-FR" sz="3600" dirty="0" err="1">
                <a:solidFill>
                  <a:schemeClr val="bg1"/>
                </a:solidFill>
                <a:latin typeface="Euclid Flex Medium" panose="020B0604000000000000" pitchFamily="34" charset="0"/>
                <a:ea typeface="Euclid Flex Medium" panose="020B0604000000000000" pitchFamily="34" charset="0"/>
                <a:cs typeface="Open Sans SemiBold"/>
                <a:sym typeface="Open Sans SemiBold"/>
              </a:rPr>
              <a:t>WorldSkills</a:t>
            </a: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 Lyon 2024</a:t>
            </a:r>
          </a:p>
        </p:txBody>
      </p:sp>
    </p:spTree>
    <p:extLst>
      <p:ext uri="{BB962C8B-B14F-4D97-AF65-F5344CB8AC3E}">
        <p14:creationId xmlns:p14="http://schemas.microsoft.com/office/powerpoint/2010/main" val="162134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vidéo_de_promotion_enseignants_élèves_en_formation_professionnelle">
            <a:hlinkClick r:id="" action="ppaction://media"/>
            <a:extLst>
              <a:ext uri="{FF2B5EF4-FFF2-40B4-BE49-F238E27FC236}">
                <a16:creationId xmlns:a16="http://schemas.microsoft.com/office/drawing/2014/main" id="{EF2FEDA6-FE72-635C-79CC-F87F550214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80040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Compléter la page Internet de notre classe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1307525"/>
            <a:ext cx="3650700" cy="3594900"/>
          </a:xfrm>
          <a:prstGeom prst="rect">
            <a:avLst/>
          </a:prstGeom>
        </p:spPr>
        <p:txBody>
          <a:bodyPr spcFirstLastPara="1" wrap="square" lIns="91425" tIns="91425" rIns="91425" bIns="91425" anchor="t" anchorCtr="0">
            <a:noAutofit/>
          </a:bodyPr>
          <a:lstStyle/>
          <a:p>
            <a:pPr marL="171450" indent="-171450">
              <a:lnSpc>
                <a:spcPct val="150000"/>
              </a:lnSpc>
              <a:spcBef>
                <a:spcPts val="10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Prenez votre code d’accès en main !​</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Ouvrez la page Internet :​</a:t>
            </a:r>
          </a:p>
          <a:p>
            <a:pPr marL="0" indent="0">
              <a:lnSpc>
                <a:spcPct val="100000"/>
              </a:lnSpc>
              <a:buSzPct val="100000"/>
              <a:buNone/>
            </a:pPr>
            <a:r>
              <a:rPr lang="fr-FR" sz="1100" dirty="0">
                <a:latin typeface="Inter"/>
                <a:ea typeface="Inter"/>
                <a:cs typeface="Inter"/>
                <a:sym typeface="Inter"/>
              </a:rPr>
              <a:t>    </a:t>
            </a:r>
            <a:r>
              <a:rPr lang="fr-FR" sz="1100" i="1" u="sng" dirty="0">
                <a:solidFill>
                  <a:srgbClr val="163F9B"/>
                </a:solidFill>
                <a:latin typeface="Inter SemiBold" panose="020B0604020202020204" charset="0"/>
                <a:ea typeface="Inter SemiBold" panose="020B0604020202020204" charset="0"/>
                <a:cs typeface="Inter"/>
                <a:sym typeface="Inter"/>
                <a:hlinkClick r:id="rId4">
                  <a:extLst>
                    <a:ext uri="{A12FA001-AC4F-418D-AE19-62706E023703}">
                      <ahyp:hlinkClr xmlns:ahyp="http://schemas.microsoft.com/office/drawing/2018/hyperlinkcolor" val="tx"/>
                    </a:ext>
                  </a:extLst>
                </a:hlinkClick>
              </a:rPr>
              <a:t>https://mission-future.com/eleves </a:t>
            </a:r>
            <a:r>
              <a:rPr lang="fr-FR" sz="1100" dirty="0">
                <a:latin typeface="Inter"/>
                <a:ea typeface="Inter"/>
                <a:cs typeface="Inter"/>
                <a:sym typeface="Inter"/>
              </a:rPr>
              <a:t>​</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Sélectionnez l'URL de la page Internet de la classe suivante : ​ </a:t>
            </a:r>
          </a:p>
          <a:p>
            <a:pPr marL="0" indent="0">
              <a:lnSpc>
                <a:spcPct val="100000"/>
              </a:lnSpc>
              <a:buSzPct val="100000"/>
              <a:buNone/>
            </a:pPr>
            <a:r>
              <a:rPr lang="fr-FR" sz="1100" i="1" dirty="0">
                <a:solidFill>
                  <a:srgbClr val="163F9B"/>
                </a:solidFill>
                <a:latin typeface="Inter SemiBold" panose="020B0604020202020204" charset="0"/>
                <a:ea typeface="Inter SemiBold" panose="020B0604020202020204" charset="0"/>
                <a:cs typeface="Inter"/>
                <a:sym typeface="Inter"/>
              </a:rPr>
              <a:t>     </a:t>
            </a:r>
            <a:r>
              <a:rPr lang="fr-FR" sz="1100" i="1" u="sng" dirty="0">
                <a:solidFill>
                  <a:srgbClr val="163F9B"/>
                </a:solidFill>
                <a:latin typeface="Inter SemiBold" panose="020B0604020202020204" charset="0"/>
                <a:ea typeface="Inter SemiBold" panose="020B0604020202020204" charset="0"/>
                <a:cs typeface="Inter"/>
                <a:sym typeface="Inter"/>
              </a:rPr>
              <a:t>Notez l’url ici ​</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Insérez votre code d'accès. ​</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Confirmez votre choix. </a:t>
            </a:r>
            <a:endParaRPr sz="1200" dirty="0">
              <a:solidFill>
                <a:schemeClr val="tx1">
                  <a:lumMod val="85000"/>
                  <a:lumOff val="15000"/>
                </a:schemeClr>
              </a:solidFill>
              <a:latin typeface="Inter"/>
              <a:ea typeface="Inter"/>
              <a:cs typeface="Inter"/>
              <a:sym typeface="Inter"/>
            </a:endParaRPr>
          </a:p>
        </p:txBody>
      </p:sp>
      <p:pic>
        <p:nvPicPr>
          <p:cNvPr id="2" name="Picture 1" descr="A screenshot of a computer&#10;&#10;Description automatically generated">
            <a:extLst>
              <a:ext uri="{FF2B5EF4-FFF2-40B4-BE49-F238E27FC236}">
                <a16:creationId xmlns:a16="http://schemas.microsoft.com/office/drawing/2014/main" id="{209A5D1C-EC4D-D75A-45ED-3F2F05FAC5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7710" y="1263920"/>
            <a:ext cx="4088524" cy="261565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fois développée, une aptitude nécessite peu d’énergie quand on fait appel à elle.</a:t>
            </a:r>
          </a:p>
          <a:p>
            <a:pPr marL="0" lvl="0" indent="0" algn="l" rtl="0">
              <a:spcBef>
                <a:spcPts val="0"/>
              </a:spcBef>
              <a:spcAft>
                <a:spcPts val="1200"/>
              </a:spcAft>
              <a:buNone/>
            </a:pPr>
            <a:endParaRPr lang="fr-FR" sz="1200" dirty="0">
              <a:latin typeface="Inter"/>
              <a:ea typeface="Inter"/>
              <a:cs typeface="Inter"/>
              <a:sym typeface="Inter"/>
            </a:endParaRPr>
          </a:p>
        </p:txBody>
      </p:sp>
      <p:sp>
        <p:nvSpPr>
          <p:cNvPr id="295" name="Google Shape;295;p50"/>
          <p:cNvSpPr txBox="1">
            <a:spLocks noGrp="1"/>
          </p:cNvSpPr>
          <p:nvPr>
            <p:ph type="title"/>
          </p:nvPr>
        </p:nvSpPr>
        <p:spPr>
          <a:xfrm>
            <a:off x="311700" y="2647943"/>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29273"/>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extLst>
      <p:ext uri="{BB962C8B-B14F-4D97-AF65-F5344CB8AC3E}">
        <p14:creationId xmlns:p14="http://schemas.microsoft.com/office/powerpoint/2010/main" val="2199003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219200"/>
            <a:ext cx="4167771" cy="3683225"/>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924811"/>
            <a:ext cx="3615226" cy="3372614"/>
          </a:xfrm>
          <a:prstGeom prst="rect">
            <a:avLst/>
          </a:prstGeom>
          <a:noFill/>
          <a:ln>
            <a:noFill/>
          </a:ln>
        </p:spPr>
      </p:pic>
    </p:spTree>
    <p:extLst>
      <p:ext uri="{BB962C8B-B14F-4D97-AF65-F5344CB8AC3E}">
        <p14:creationId xmlns:p14="http://schemas.microsoft.com/office/powerpoint/2010/main" val="4073432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worldskills_france,_la_compétition_des_métiers">
            <a:hlinkClick r:id="" action="ppaction://media"/>
            <a:extLst>
              <a:ext uri="{FF2B5EF4-FFF2-40B4-BE49-F238E27FC236}">
                <a16:creationId xmlns:a16="http://schemas.microsoft.com/office/drawing/2014/main" id="{7009EF0C-244F-EA20-1905-7E8DF2409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699" y="381001"/>
            <a:ext cx="8506479" cy="559676"/>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FR" sz="2000" dirty="0">
                <a:latin typeface="Euclid Flex SemiBold" panose="020B0704000000000000" pitchFamily="34" charset="0"/>
                <a:ea typeface="Euclid Flex SemiBold" panose="020B0704000000000000" pitchFamily="34" charset="0"/>
                <a:cs typeface="Open Sans SemiBold"/>
                <a:sym typeface="Open Sans SemiBold"/>
              </a:rPr>
              <a:t>Liste des métiers en compétition​</a:t>
            </a:r>
            <a:endParaRPr sz="2000" dirty="0">
              <a:latin typeface="Euclid Flex SemiBold" panose="020B0704000000000000" pitchFamily="34" charset="0"/>
              <a:ea typeface="Euclid Flex SemiBold" panose="020B0704000000000000" pitchFamily="34" charset="0"/>
              <a:cs typeface="Open Sans SemiBold"/>
              <a:sym typeface="Open Sans SemiBold"/>
            </a:endParaRPr>
          </a:p>
        </p:txBody>
      </p:sp>
      <p:pic>
        <p:nvPicPr>
          <p:cNvPr id="2050" name="Picture 2" descr="A list of information on a computer&#10;&#10;Description automatically generated">
            <a:extLst>
              <a:ext uri="{FF2B5EF4-FFF2-40B4-BE49-F238E27FC236}">
                <a16:creationId xmlns:a16="http://schemas.microsoft.com/office/drawing/2014/main" id="{C2379C42-B16F-D740-124C-F95299DF5D3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40229" y="882457"/>
            <a:ext cx="7801469" cy="417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74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hlinkClick r:id="rId3"/>
            <a:extLst>
              <a:ext uri="{FF2B5EF4-FFF2-40B4-BE49-F238E27FC236}">
                <a16:creationId xmlns:a16="http://schemas.microsoft.com/office/drawing/2014/main" id="{3E6D4EED-C6BB-AACF-2FC2-E87136F9D14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4744387" y="933157"/>
            <a:ext cx="4326536" cy="3277186"/>
          </a:xfrm>
          <a:ln w="57150">
            <a:solidFill>
              <a:srgbClr val="163F9B"/>
            </a:solidFill>
          </a:ln>
        </p:spPr>
      </p:pic>
      <p:pic>
        <p:nvPicPr>
          <p:cNvPr id="2" name="Grafik 1">
            <a:extLst>
              <a:ext uri="{FF2B5EF4-FFF2-40B4-BE49-F238E27FC236}">
                <a16:creationId xmlns:a16="http://schemas.microsoft.com/office/drawing/2014/main" id="{D5B3ED34-57EA-8DD2-0E92-48EF8988F22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8091951" y="4109326"/>
            <a:ext cx="607219" cy="642938"/>
          </a:xfrm>
          <a:prstGeom prst="rect">
            <a:avLst/>
          </a:prstGeom>
        </p:spPr>
      </p:pic>
      <p:grpSp>
        <p:nvGrpSpPr>
          <p:cNvPr id="10" name="Gruppieren 9">
            <a:extLst>
              <a:ext uri="{FF2B5EF4-FFF2-40B4-BE49-F238E27FC236}">
                <a16:creationId xmlns:a16="http://schemas.microsoft.com/office/drawing/2014/main" id="{43E9E76A-8EC7-CD11-DE93-A7C586F2E06D}"/>
              </a:ext>
            </a:extLst>
          </p:cNvPr>
          <p:cNvGrpSpPr/>
          <p:nvPr/>
        </p:nvGrpSpPr>
        <p:grpSpPr>
          <a:xfrm>
            <a:off x="113735" y="933157"/>
            <a:ext cx="4504950" cy="3277186"/>
            <a:chOff x="151646" y="1244209"/>
            <a:chExt cx="6006600" cy="4369581"/>
          </a:xfrm>
        </p:grpSpPr>
        <p:pic>
          <p:nvPicPr>
            <p:cNvPr id="5" name="Grafik 4">
              <a:hlinkClick r:id="rId7"/>
              <a:extLst>
                <a:ext uri="{FF2B5EF4-FFF2-40B4-BE49-F238E27FC236}">
                  <a16:creationId xmlns:a16="http://schemas.microsoft.com/office/drawing/2014/main" id="{6F189708-619D-EC6E-C91B-608A4A796E47}"/>
                </a:ext>
              </a:extLst>
            </p:cNvPr>
            <p:cNvPicPr>
              <a:picLocks noChangeAspect="1"/>
            </p:cNvPicPr>
            <p:nvPr/>
          </p:nvPicPr>
          <p:blipFill>
            <a:blip r:embed="rId8"/>
            <a:stretch>
              <a:fillRect/>
            </a:stretch>
          </p:blipFill>
          <p:spPr>
            <a:xfrm>
              <a:off x="151646" y="1244209"/>
              <a:ext cx="6006600" cy="4369581"/>
            </a:xfrm>
            <a:prstGeom prst="rect">
              <a:avLst/>
            </a:prstGeom>
            <a:ln w="57150">
              <a:solidFill>
                <a:srgbClr val="163F9B"/>
              </a:solidFill>
            </a:ln>
          </p:spPr>
        </p:pic>
        <p:pic>
          <p:nvPicPr>
            <p:cNvPr id="6" name="Grafik 5" descr="Ein Bild, das Text, Menschliches Gesicht, Mann, Lächeln enthält.&#10;&#10;Automatisch generierte Beschreibung">
              <a:extLst>
                <a:ext uri="{FF2B5EF4-FFF2-40B4-BE49-F238E27FC236}">
                  <a16:creationId xmlns:a16="http://schemas.microsoft.com/office/drawing/2014/main" id="{5754A385-A9F5-60DD-D62A-D41E69720E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53184" y="4447009"/>
              <a:ext cx="970353" cy="1166781"/>
            </a:xfrm>
            <a:prstGeom prst="rect">
              <a:avLst/>
            </a:prstGeom>
            <a:ln>
              <a:noFill/>
            </a:ln>
          </p:spPr>
        </p:pic>
        <p:pic>
          <p:nvPicPr>
            <p:cNvPr id="9" name="Grafik 8">
              <a:extLst>
                <a:ext uri="{FF2B5EF4-FFF2-40B4-BE49-F238E27FC236}">
                  <a16:creationId xmlns:a16="http://schemas.microsoft.com/office/drawing/2014/main" id="{ABBEEF05-E503-DB6B-A312-52CEAC05EC0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
            <a:stretch/>
          </p:blipFill>
          <p:spPr>
            <a:xfrm>
              <a:off x="1761844" y="4447008"/>
              <a:ext cx="970353" cy="1139282"/>
            </a:xfrm>
            <a:prstGeom prst="rect">
              <a:avLst/>
            </a:prstGeom>
            <a:ln>
              <a:noFill/>
            </a:ln>
          </p:spPr>
        </p:pic>
      </p:grpSp>
      <p:pic>
        <p:nvPicPr>
          <p:cNvPr id="3" name="Grafik 2">
            <a:extLst>
              <a:ext uri="{FF2B5EF4-FFF2-40B4-BE49-F238E27FC236}">
                <a16:creationId xmlns:a16="http://schemas.microsoft.com/office/drawing/2014/main" id="{D4C8FEF3-363E-971B-0B58-6AB9ACCA5D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3957901" y="4109326"/>
            <a:ext cx="607219" cy="642938"/>
          </a:xfrm>
          <a:prstGeom prst="rect">
            <a:avLst/>
          </a:prstGeom>
        </p:spPr>
      </p:pic>
    </p:spTree>
    <p:extLst>
      <p:ext uri="{BB962C8B-B14F-4D97-AF65-F5344CB8AC3E}">
        <p14:creationId xmlns:p14="http://schemas.microsoft.com/office/powerpoint/2010/main" val="47150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52192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600" dirty="0">
                <a:latin typeface="Euclid Flex Medium" panose="020B0604000000000000" pitchFamily="34" charset="0"/>
                <a:ea typeface="Euclid Flex Medium" panose="020B0604000000000000" pitchFamily="34" charset="0"/>
                <a:cs typeface="Open Sans SemiBold"/>
                <a:sym typeface="Open Sans SemiBold"/>
              </a:rPr>
              <a:t>Sélectionnez les cinq métiers qui vous intéressent sur votre page Internet !</a:t>
            </a:r>
            <a:endParaRPr sz="16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11" name="Picture 10" descr="A screenshot of a computer&#10;&#10;Description automatically generated">
            <a:extLst>
              <a:ext uri="{FF2B5EF4-FFF2-40B4-BE49-F238E27FC236}">
                <a16:creationId xmlns:a16="http://schemas.microsoft.com/office/drawing/2014/main" id="{F2B8964C-A12E-2C34-B768-43252788B1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699" y="966952"/>
            <a:ext cx="8497614" cy="3771200"/>
          </a:xfrm>
          <a:prstGeom prst="rect">
            <a:avLst/>
          </a:prstGeom>
        </p:spPr>
      </p:pic>
      <p:sp>
        <p:nvSpPr>
          <p:cNvPr id="12" name="Google Shape;309;p52">
            <a:extLst>
              <a:ext uri="{FF2B5EF4-FFF2-40B4-BE49-F238E27FC236}">
                <a16:creationId xmlns:a16="http://schemas.microsoft.com/office/drawing/2014/main" id="{8B4F1C4B-AAC6-D169-87B5-34AAD0B193FB}"/>
              </a:ext>
            </a:extLst>
          </p:cNvPr>
          <p:cNvSpPr txBox="1">
            <a:spLocks noGrp="1"/>
          </p:cNvSpPr>
          <p:nvPr>
            <p:ph type="body" idx="1"/>
          </p:nvPr>
        </p:nvSpPr>
        <p:spPr>
          <a:xfrm>
            <a:off x="311700" y="3379076"/>
            <a:ext cx="2221293" cy="1359076"/>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Cliquez sur le bouton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Choisir d’autres métiers.</a:t>
            </a:r>
            <a:r>
              <a:rPr lang="fr-FR" sz="1100" dirty="0">
                <a:solidFill>
                  <a:schemeClr val="tx1">
                    <a:lumMod val="85000"/>
                    <a:lumOff val="15000"/>
                  </a:schemeClr>
                </a:solidFill>
                <a:latin typeface="Inter"/>
                <a:ea typeface="Inter"/>
                <a:cs typeface="Inter"/>
                <a:sym typeface="Inter"/>
              </a:rPr>
              <a:t> Sélectionnez les cinq métiers. Confirmez votre sélection à l’aide de votre code d’accès.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3079202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736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Téléchargez votre fiche portrait et votre feuille de route personnelle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4101" name="Picture 5">
            <a:extLst>
              <a:ext uri="{FF2B5EF4-FFF2-40B4-BE49-F238E27FC236}">
                <a16:creationId xmlns:a16="http://schemas.microsoft.com/office/drawing/2014/main" id="{4546B74D-789F-C5E3-D0C9-642165FB4BB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78010" y="1288792"/>
            <a:ext cx="4854291" cy="33715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social media post&#10;&#10;Description automatically generated">
            <a:extLst>
              <a:ext uri="{FF2B5EF4-FFF2-40B4-BE49-F238E27FC236}">
                <a16:creationId xmlns:a16="http://schemas.microsoft.com/office/drawing/2014/main" id="{330C72E3-F549-25C0-CE2E-72F166A465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699" y="1962424"/>
            <a:ext cx="3576390" cy="1866625"/>
          </a:xfrm>
          <a:prstGeom prst="rect">
            <a:avLst/>
          </a:prstGeom>
        </p:spPr>
      </p:pic>
    </p:spTree>
    <p:extLst>
      <p:ext uri="{BB962C8B-B14F-4D97-AF65-F5344CB8AC3E}">
        <p14:creationId xmlns:p14="http://schemas.microsoft.com/office/powerpoint/2010/main" val="371014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52652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ZA"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971550"/>
            <a:ext cx="8470350" cy="1022351"/>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Une aptitude peut être physique (puissance, vigueur…) ou mentale (intégrité, créativité, logique…). Une fois développée, une aptitude nécessite peu d’énergie quand on fait appel à elle.</a:t>
            </a:r>
          </a:p>
        </p:txBody>
      </p:sp>
      <p:sp>
        <p:nvSpPr>
          <p:cNvPr id="2" name="Google Shape;321;p54">
            <a:extLst>
              <a:ext uri="{FF2B5EF4-FFF2-40B4-BE49-F238E27FC236}">
                <a16:creationId xmlns:a16="http://schemas.microsoft.com/office/drawing/2014/main" id="{AAD3A356-F637-068A-02FD-A6AE7968F384}"/>
              </a:ext>
            </a:extLst>
          </p:cNvPr>
          <p:cNvSpPr txBox="1">
            <a:spLocks/>
          </p:cNvSpPr>
          <p:nvPr/>
        </p:nvSpPr>
        <p:spPr>
          <a:xfrm>
            <a:off x="311700" y="1968501"/>
            <a:ext cx="8413200" cy="5265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dirty="0">
                <a:latin typeface="Euclid Flex Medium" panose="020B0604000000000000" pitchFamily="34" charset="0"/>
                <a:ea typeface="Euclid Flex Medium" panose="020B0604000000000000" pitchFamily="34" charset="0"/>
                <a:cs typeface="Open Sans SemiBold"/>
                <a:sym typeface="Open Sans SemiBold"/>
              </a:rPr>
              <a:t>Les forces et les rôles professionnels chez mission future</a:t>
            </a:r>
            <a:endParaRPr lang="en-ZA"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 name="Google Shape;322;p54">
            <a:extLst>
              <a:ext uri="{FF2B5EF4-FFF2-40B4-BE49-F238E27FC236}">
                <a16:creationId xmlns:a16="http://schemas.microsoft.com/office/drawing/2014/main" id="{3D2A9647-B9C5-E312-F7C6-C01F2CF96DF5}"/>
              </a:ext>
            </a:extLst>
          </p:cNvPr>
          <p:cNvSpPr txBox="1">
            <a:spLocks/>
          </p:cNvSpPr>
          <p:nvPr/>
        </p:nvSpPr>
        <p:spPr>
          <a:xfrm>
            <a:off x="311700" y="2495026"/>
            <a:ext cx="8470350" cy="2064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Les forces et les rôles professionnels chez mission future basent sur une aptitude ou capacité particulière de percevoir ou de prendre des décisions. Il s’agit donc d’aptitudes spéciales qui représentent des sous-groupes des aptitudes dans le sens large du terme.​</a:t>
            </a:r>
          </a:p>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Pour les prochaines étapes, nous allons travailler avec les aptitudes au sens large du terme. Celles-ci incluent aussi les forces et les rôles professionnels présentés par mission future, mais ne se limitent pas à celles-ci. Observez tous les éléments que vous identifiez comme une prédisposition naturelle ou une capacité acquise de quelqu’un à </a:t>
            </a:r>
          </a:p>
          <a:p>
            <a:pPr marL="0" indent="0">
              <a:buFont typeface="Arial"/>
              <a:buNone/>
            </a:pPr>
            <a:r>
              <a:rPr lang="fr-FR" sz="1100" dirty="0">
                <a:solidFill>
                  <a:schemeClr val="tx1">
                    <a:lumMod val="85000"/>
                    <a:lumOff val="15000"/>
                  </a:schemeClr>
                </a:solidFill>
                <a:latin typeface="Inter"/>
                <a:ea typeface="Inter"/>
                <a:cs typeface="Inter"/>
                <a:sym typeface="Inter"/>
              </a:rPr>
              <a:t>bien faire quelque chose. </a:t>
            </a:r>
          </a:p>
        </p:txBody>
      </p:sp>
    </p:spTree>
    <p:extLst>
      <p:ext uri="{BB962C8B-B14F-4D97-AF65-F5344CB8AC3E}">
        <p14:creationId xmlns:p14="http://schemas.microsoft.com/office/powerpoint/2010/main" val="866116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028C384-BC1E-7CF1-14B1-0DCFEB0292A5}"/>
              </a:ext>
            </a:extLst>
          </p:cNvPr>
          <p:cNvPicPr>
            <a:picLocks noChangeAspect="1"/>
          </p:cNvPicPr>
          <p:nvPr/>
        </p:nvPicPr>
        <p:blipFill>
          <a:blip r:embed="rId3"/>
          <a:stretch>
            <a:fillRect/>
          </a:stretch>
        </p:blipFill>
        <p:spPr>
          <a:xfrm>
            <a:off x="0" y="2922183"/>
            <a:ext cx="9144000" cy="2104321"/>
          </a:xfrm>
          <a:prstGeom prst="rect">
            <a:avLst/>
          </a:prstGeom>
        </p:spPr>
      </p:pic>
      <p:pic>
        <p:nvPicPr>
          <p:cNvPr id="12" name="Grafik 11">
            <a:hlinkClick r:id="rId4"/>
            <a:extLst>
              <a:ext uri="{FF2B5EF4-FFF2-40B4-BE49-F238E27FC236}">
                <a16:creationId xmlns:a16="http://schemas.microsoft.com/office/drawing/2014/main" id="{061620F0-6060-8871-3C3C-D078730C79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3460" y="113753"/>
            <a:ext cx="4405849" cy="2633843"/>
          </a:xfrm>
          <a:prstGeom prst="rect">
            <a:avLst/>
          </a:prstGeom>
        </p:spPr>
      </p:pic>
      <p:pic>
        <p:nvPicPr>
          <p:cNvPr id="2" name="Picture 1" descr="A screenshot of a group of people&#10;&#10;Description automatically generated">
            <a:extLst>
              <a:ext uri="{FF2B5EF4-FFF2-40B4-BE49-F238E27FC236}">
                <a16:creationId xmlns:a16="http://schemas.microsoft.com/office/drawing/2014/main" id="{E3439B9B-EF66-D805-0B31-7DA5319CE2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2549" y="134710"/>
            <a:ext cx="3930488" cy="2588489"/>
          </a:xfrm>
          <a:prstGeom prst="rect">
            <a:avLst/>
          </a:prstGeom>
        </p:spPr>
      </p:pic>
      <p:pic>
        <p:nvPicPr>
          <p:cNvPr id="3" name="Grafik 2">
            <a:extLst>
              <a:ext uri="{FF2B5EF4-FFF2-40B4-BE49-F238E27FC236}">
                <a16:creationId xmlns:a16="http://schemas.microsoft.com/office/drawing/2014/main" id="{21233242-6E59-D2D4-30ED-CD23CBEACE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9894579">
            <a:off x="8353701" y="2250281"/>
            <a:ext cx="607219" cy="642938"/>
          </a:xfrm>
          <a:prstGeom prst="rect">
            <a:avLst/>
          </a:prstGeom>
        </p:spPr>
      </p:pic>
    </p:spTree>
    <p:extLst>
      <p:ext uri="{BB962C8B-B14F-4D97-AF65-F5344CB8AC3E}">
        <p14:creationId xmlns:p14="http://schemas.microsoft.com/office/powerpoint/2010/main" val="1190821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C9C5-E278-0BCE-9993-55E70EC3BCAF}"/>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35F544F-1AAE-9A04-72F3-7161A2C0987F}"/>
              </a:ext>
            </a:extLst>
          </p:cNvPr>
          <p:cNvPicPr>
            <a:picLocks noChangeAspect="1"/>
          </p:cNvPicPr>
          <p:nvPr/>
        </p:nvPicPr>
        <p:blipFill>
          <a:blip r:embed="rId3"/>
          <a:stretch>
            <a:fillRect/>
          </a:stretch>
        </p:blipFill>
        <p:spPr>
          <a:xfrm>
            <a:off x="898107" y="186723"/>
            <a:ext cx="3387240" cy="4778897"/>
          </a:xfrm>
          <a:prstGeom prst="rect">
            <a:avLst/>
          </a:prstGeom>
          <a:ln>
            <a:solidFill>
              <a:schemeClr val="tx1"/>
            </a:solidFill>
          </a:ln>
        </p:spPr>
      </p:pic>
      <p:pic>
        <p:nvPicPr>
          <p:cNvPr id="9" name="Grafik 8">
            <a:extLst>
              <a:ext uri="{FF2B5EF4-FFF2-40B4-BE49-F238E27FC236}">
                <a16:creationId xmlns:a16="http://schemas.microsoft.com/office/drawing/2014/main" id="{14C27180-F322-37A3-0D09-4F25E3D15CE5}"/>
              </a:ext>
            </a:extLst>
          </p:cNvPr>
          <p:cNvPicPr>
            <a:picLocks noChangeAspect="1"/>
          </p:cNvPicPr>
          <p:nvPr/>
        </p:nvPicPr>
        <p:blipFill>
          <a:blip r:embed="rId4"/>
          <a:stretch>
            <a:fillRect/>
          </a:stretch>
        </p:blipFill>
        <p:spPr>
          <a:xfrm>
            <a:off x="4858655" y="186723"/>
            <a:ext cx="3388768" cy="4778897"/>
          </a:xfrm>
          <a:prstGeom prst="rect">
            <a:avLst/>
          </a:prstGeom>
          <a:ln>
            <a:solidFill>
              <a:schemeClr val="tx1"/>
            </a:solidFill>
          </a:ln>
        </p:spPr>
      </p:pic>
    </p:spTree>
    <p:extLst>
      <p:ext uri="{BB962C8B-B14F-4D97-AF65-F5344CB8AC3E}">
        <p14:creationId xmlns:p14="http://schemas.microsoft.com/office/powerpoint/2010/main" val="1852627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1 - Découverte des compétiteurs et de leur métier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307525"/>
            <a:ext cx="4540468"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Observez, définissez et notez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importantes </a:t>
            </a:r>
            <a:r>
              <a:rPr lang="fr-FR" sz="1100" dirty="0">
                <a:solidFill>
                  <a:schemeClr val="tx1">
                    <a:lumMod val="85000"/>
                    <a:lumOff val="15000"/>
                  </a:schemeClr>
                </a:solidFill>
                <a:latin typeface="Inter"/>
                <a:ea typeface="Inter"/>
                <a:cs typeface="Inter"/>
                <a:sym typeface="Inter"/>
              </a:rPr>
              <a:t>pour pouvoir exercer ce métier à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très haut niveau </a:t>
            </a:r>
            <a:r>
              <a:rPr lang="fr-FR" sz="1100" dirty="0">
                <a:solidFill>
                  <a:schemeClr val="tx1">
                    <a:lumMod val="85000"/>
                    <a:lumOff val="15000"/>
                  </a:schemeClr>
                </a:solidFill>
                <a:latin typeface="Inter"/>
                <a:ea typeface="Inter"/>
                <a:cs typeface="Inter"/>
                <a:sym typeface="Inter"/>
              </a:rPr>
              <a:t>(une fiche de travail par métier).​</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Pourquoi </a:t>
            </a:r>
            <a:r>
              <a:rPr lang="fr-FR" sz="1100" dirty="0">
                <a:solidFill>
                  <a:schemeClr val="tx1">
                    <a:lumMod val="85000"/>
                    <a:lumOff val="15000"/>
                  </a:schemeClr>
                </a:solidFill>
                <a:latin typeface="Inter"/>
                <a:ea typeface="Inter"/>
                <a:cs typeface="Inter"/>
                <a:sym typeface="Inter"/>
              </a:rPr>
              <a:t>cette aptitude est-elle importante ? Exemple de réponse : Nous avons observé que… On nous a expliqué que… Une vidéo nous a montré…​</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 ou les Fiches métier.</a:t>
            </a:r>
            <a:endParaRPr sz="1200" dirty="0">
              <a:solidFill>
                <a:schemeClr val="tx1">
                  <a:lumMod val="85000"/>
                  <a:lumOff val="15000"/>
                </a:schemeClr>
              </a:solidFill>
              <a:latin typeface="Inter"/>
              <a:ea typeface="Inter"/>
              <a:cs typeface="Inter"/>
              <a:sym typeface="Inter"/>
            </a:endParaRPr>
          </a:p>
        </p:txBody>
      </p:sp>
      <p:pic>
        <p:nvPicPr>
          <p:cNvPr id="7170" name="Picture 2" descr="Ein Bild, das Text, Screenshot, Schrift, Dokument enthält.&#10;&#10;Automatisch generierte Beschreibung">
            <a:extLst>
              <a:ext uri="{FF2B5EF4-FFF2-40B4-BE49-F238E27FC236}">
                <a16:creationId xmlns:a16="http://schemas.microsoft.com/office/drawing/2014/main" id="{4D01AD1A-0083-21B7-A3B8-D740C808E4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6"/>
            <a:ext cx="3344531" cy="472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09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8194" name="Picture 2" descr="Ein Bild, das Text, Screenshot, Schrift, parallel enthält.&#10;&#10;Automatisch generierte Beschreibung">
            <a:extLst>
              <a:ext uri="{FF2B5EF4-FFF2-40B4-BE49-F238E27FC236}">
                <a16:creationId xmlns:a16="http://schemas.microsoft.com/office/drawing/2014/main" id="{D6BF95F1-1B49-0F8D-64C0-7AD32424F3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5"/>
            <a:ext cx="3344531" cy="4723749"/>
          </a:xfrm>
          <a:prstGeom prst="rect">
            <a:avLst/>
          </a:prstGeom>
          <a:noFill/>
          <a:extLst>
            <a:ext uri="{909E8E84-426E-40DD-AFC4-6F175D3DCCD1}">
              <a14:hiddenFill xmlns:a14="http://schemas.microsoft.com/office/drawing/2010/main">
                <a:solidFill>
                  <a:srgbClr val="FFFFFF"/>
                </a:solidFill>
              </a14:hiddenFill>
            </a:ext>
          </a:extLst>
        </p:spPr>
      </p:pic>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2 - Qualités de compétiteurs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206500"/>
            <a:ext cx="4540468" cy="3695925"/>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Être un excellent professionnel est la base pour être un excellent compétiteur. </a:t>
            </a:r>
            <a:r>
              <a:rPr lang="fr-FR" sz="1100" dirty="0">
                <a:solidFill>
                  <a:schemeClr val="tx1">
                    <a:lumMod val="85000"/>
                    <a:lumOff val="15000"/>
                  </a:schemeClr>
                </a:solidFill>
                <a:latin typeface="Inter"/>
                <a:ea typeface="Inter"/>
                <a:cs typeface="Inter"/>
                <a:sym typeface="Inter"/>
              </a:rPr>
              <a:t>Sans de très bonnes connaissances techniques et un grand savoir-faire, on ne peut pas devenir Champion du Monde. Cependant, un bon compétiteur doit aussi disposer d’autres aptitudes pour réussir. Nous nommons ces aptitudes, qui sont les mêmes ou très semblables à celle de grands sportifs,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 qualités de compétiteur ». </a:t>
            </a:r>
            <a:r>
              <a:rPr lang="fr-FR" sz="1100" dirty="0">
                <a:solidFill>
                  <a:schemeClr val="tx1">
                    <a:lumMod val="85000"/>
                    <a:lumOff val="15000"/>
                  </a:schemeClr>
                </a:solidFill>
                <a:latin typeface="Inter"/>
                <a:ea typeface="Inter"/>
                <a:cs typeface="Inter"/>
                <a:sym typeface="Inter"/>
              </a:rPr>
              <a:t>​</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Notez sur cette fiche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qui selon vous sont importantes </a:t>
            </a:r>
            <a:r>
              <a:rPr lang="fr-FR" sz="1100" dirty="0">
                <a:solidFill>
                  <a:schemeClr val="tx1">
                    <a:lumMod val="85000"/>
                    <a:lumOff val="15000"/>
                  </a:schemeClr>
                </a:solidFill>
                <a:latin typeface="Inter"/>
                <a:ea typeface="Inter"/>
                <a:cs typeface="Inter"/>
                <a:sym typeface="Inter"/>
              </a:rPr>
              <a:t>pour être performant et réussir en compétition et pourquoi.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569725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0242" name="Picture 2" descr="Ein Bild, das Text, Screenshot, Schrift enthält.&#10;&#10;Automatisch generierte Beschreibung">
            <a:extLst>
              <a:ext uri="{FF2B5EF4-FFF2-40B4-BE49-F238E27FC236}">
                <a16:creationId xmlns:a16="http://schemas.microsoft.com/office/drawing/2014/main" id="{2AA4E850-52E2-8952-F930-A5C5BA6AEC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1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6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idx="4294967295"/>
          </p:nvPr>
        </p:nvSpPr>
        <p:spPr>
          <a:xfrm>
            <a:off x="1114500" y="2794650"/>
            <a:ext cx="6915000" cy="1766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a:solidFill>
                  <a:schemeClr val="lt1"/>
                </a:solidFill>
                <a:latin typeface="Open Sans"/>
                <a:ea typeface="Open Sans"/>
                <a:cs typeface="Open Sans"/>
                <a:sym typeface="Open Sans"/>
              </a:rPr>
              <a:t> Le fonctionnement du système de compétition WorldSkills</a:t>
            </a:r>
            <a:endParaRPr sz="2400" b="1">
              <a:solidFill>
                <a:schemeClr val="lt1"/>
              </a:solidFill>
              <a:latin typeface="Open Sans"/>
              <a:ea typeface="Open Sans"/>
              <a:cs typeface="Open Sans"/>
              <a:sym typeface="Open Sans"/>
            </a:endParaRPr>
          </a:p>
        </p:txBody>
      </p:sp>
      <p:pic>
        <p:nvPicPr>
          <p:cNvPr id="2" name="WorldSkills_Lucas_et_Lisa">
            <a:hlinkClick r:id="" action="ppaction://media"/>
            <a:extLst>
              <a:ext uri="{FF2B5EF4-FFF2-40B4-BE49-F238E27FC236}">
                <a16:creationId xmlns:a16="http://schemas.microsoft.com/office/drawing/2014/main" id="{D9339D6D-C589-87E1-C019-FD3848FB2D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2290" name="Picture 2" descr="Ein Bild, das Text, Screenshot, Schrift, Design enthält.&#10;&#10;Automatisch generierte Beschreibung">
            <a:extLst>
              <a:ext uri="{FF2B5EF4-FFF2-40B4-BE49-F238E27FC236}">
                <a16:creationId xmlns:a16="http://schemas.microsoft.com/office/drawing/2014/main" id="{5911FD28-0F55-236A-DD44-FA45CAFC97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0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66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3314" name="Picture 2" descr="Ein Bild, das Text, Screenshot, Schrift, Design enthält.&#10;&#10;Automatisch generierte Beschreibung">
            <a:extLst>
              <a:ext uri="{FF2B5EF4-FFF2-40B4-BE49-F238E27FC236}">
                <a16:creationId xmlns:a16="http://schemas.microsoft.com/office/drawing/2014/main" id="{4A22C922-A57E-13F9-2E97-A1A8E9B399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6" y="319640"/>
            <a:ext cx="5339148" cy="451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71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Les aptitudes qui nous tiennent à cœur</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Beaucoup d’éléments influencent le choix d’une profession : les intérêts, les notes, le style de vie, l'identification à des personnalités admirées, l’environnement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Se fier à ses aptitudes </a:t>
            </a:r>
            <a:r>
              <a:rPr lang="fr-FR" sz="1100" dirty="0">
                <a:solidFill>
                  <a:schemeClr val="tx1">
                    <a:lumMod val="85000"/>
                    <a:lumOff val="15000"/>
                  </a:schemeClr>
                </a:solidFill>
                <a:latin typeface="Inter"/>
                <a:ea typeface="Inter"/>
                <a:cs typeface="Inter"/>
                <a:sym typeface="Inter"/>
              </a:rPr>
              <a:t>est un bon moyen d'influencer ses choix. Lorsqu'on peut s'appuyer sur ses aptitudes, on devient plus apte à gérer les situations difficiles lorsqu'elles surviennent. Cela accroît nos chances de succès et surtout, nous permet d'insuffler du plaisir dans la plupart de nos activités.</a:t>
            </a:r>
            <a:endParaRPr sz="1200" dirty="0">
              <a:solidFill>
                <a:schemeClr val="tx1">
                  <a:lumMod val="85000"/>
                  <a:lumOff val="15000"/>
                </a:schemeClr>
              </a:solidFill>
              <a:latin typeface="Inter"/>
              <a:ea typeface="Inter"/>
              <a:cs typeface="Inter"/>
              <a:sym typeface="Inter"/>
            </a:endParaRPr>
          </a:p>
        </p:txBody>
      </p:sp>
      <p:pic>
        <p:nvPicPr>
          <p:cNvPr id="15362" name="Picture 2" descr="A screenshot of a computer&#10;&#10;Description automatically generated">
            <a:extLst>
              <a:ext uri="{FF2B5EF4-FFF2-40B4-BE49-F238E27FC236}">
                <a16:creationId xmlns:a16="http://schemas.microsoft.com/office/drawing/2014/main" id="{91E26AB4-91D5-1196-A9D7-4402ABD4CB3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4163" y="904352"/>
            <a:ext cx="3571525" cy="333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476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346" name="Google Shape;346;p58"/>
          <p:cNvSpPr txBox="1">
            <a:spLocks noGrp="1"/>
          </p:cNvSpPr>
          <p:nvPr>
            <p:ph type="ctrTitle" idx="4294967295"/>
          </p:nvPr>
        </p:nvSpPr>
        <p:spPr>
          <a:xfrm>
            <a:off x="335275" y="1539450"/>
            <a:ext cx="8520600" cy="12069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347" name="Google Shape;347;p58"/>
          <p:cNvSpPr txBox="1">
            <a:spLocks noGrp="1"/>
          </p:cNvSpPr>
          <p:nvPr>
            <p:ph type="subTitle" idx="4294967295"/>
          </p:nvPr>
        </p:nvSpPr>
        <p:spPr>
          <a:xfrm>
            <a:off x="288125" y="2797050"/>
            <a:ext cx="85206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600">
                <a:solidFill>
                  <a:schemeClr val="lt1"/>
                </a:solidFill>
                <a:latin typeface="Open Sans"/>
                <a:ea typeface="Open Sans"/>
                <a:cs typeface="Open Sans"/>
                <a:sym typeface="Open Sans"/>
              </a:rPr>
              <a:t>Merci pour votre intérêt !</a:t>
            </a:r>
            <a:endParaRPr sz="360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98858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Comment apprendre des Champions WorldSkills France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114" name="Google Shape;114;p22"/>
          <p:cNvSpPr txBox="1">
            <a:spLocks noGrp="1"/>
          </p:cNvSpPr>
          <p:nvPr>
            <p:ph type="body" idx="1"/>
          </p:nvPr>
        </p:nvSpPr>
        <p:spPr>
          <a:xfrm>
            <a:off x="672675" y="1152475"/>
            <a:ext cx="815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Les Champions WorldSkills France qui participeront à la Compétition mondiale des métiers à Lyon en septembre ont identifié un certain nombre de forces sur lesquelles ils ont pu s’appuyer dans leur pratique professionnelle.​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Dans un premier temps, nous allons également identifier les forces de chacun et chacune d’entre nous. Pour cela, il est nécessaire de renseigner un petit questionnaire visuel de cinq minutes sur un ordinateur ou une tablette (pas de téléphone portable). Aucune question personnelle ne sera posée, et les résultats seront toujours positifs.​</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 questionnaire doit être rempli individuellement (sans d’une autre personne ne regarde), calmement, et en prenant le temps de bien lire les instructions sur chaque page.​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Chacun d’entre vous a reçu (ou va recevoir) un code d’accès personnel. Renseignez ce code quand il vous sera demandé. Ensuite, choisissez un pseudonyme ou un nom fantaisiste qui vous plaît, à la place de votre nom. Cela permet de garantir votre anonymat. Seuls vous-même et moi saurons qui se cache derrière un pseudonyme.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endParaRPr sz="1200" dirty="0">
              <a:latin typeface="Inter"/>
              <a:ea typeface="Inter"/>
              <a:cs typeface="Inter"/>
              <a:sym typeface="Inter"/>
            </a:endParaRPr>
          </a:p>
        </p:txBody>
      </p:sp>
      <p:pic>
        <p:nvPicPr>
          <p:cNvPr id="3" name="Picture 2" descr="A blue circle with a black arrow in it&#10;&#10;Description automatically generated">
            <a:extLst>
              <a:ext uri="{FF2B5EF4-FFF2-40B4-BE49-F238E27FC236}">
                <a16:creationId xmlns:a16="http://schemas.microsoft.com/office/drawing/2014/main" id="{D83C7073-4D33-6ABA-DD79-F06B6AFD3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27C5AF05-0EF2-48DC-EA55-5527A2ABD2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761069"/>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C3C0E033-DC75-2EC3-B391-1328675E9E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2500844"/>
            <a:ext cx="223202" cy="219920"/>
          </a:xfrm>
          <a:prstGeom prst="rect">
            <a:avLst/>
          </a:prstGeom>
        </p:spPr>
      </p:pic>
      <p:pic>
        <p:nvPicPr>
          <p:cNvPr id="6" name="Picture 5" descr="A blue circle with a black arrow in it&#10;&#10;Description automatically generated">
            <a:extLst>
              <a:ext uri="{FF2B5EF4-FFF2-40B4-BE49-F238E27FC236}">
                <a16:creationId xmlns:a16="http://schemas.microsoft.com/office/drawing/2014/main" id="{2AA1A03D-7DE9-ED45-2752-229C508B3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3028133"/>
            <a:ext cx="223202" cy="2199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Comment les forces sont-elles définies dans le cadre de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WorldSkills France mission future ?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30" name="Google Shape;130;p24" descr="A person and person standing with briefcases&#10;&#10;Description automatically generated"/>
          <p:cNvPicPr preferRelativeResize="0"/>
          <p:nvPr/>
        </p:nvPicPr>
        <p:blipFill>
          <a:blip r:embed="rId4">
            <a:alphaModFix/>
          </a:blip>
          <a:stretch>
            <a:fillRect/>
          </a:stretch>
        </p:blipFill>
        <p:spPr>
          <a:xfrm>
            <a:off x="1595537" y="1254900"/>
            <a:ext cx="5952925" cy="354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descr="A baby with a surprised expression&#10;&#10;Description automatically generated"/>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114500" y="2035628"/>
            <a:ext cx="6915000" cy="11551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Quel est le pourcentage de traitement inconscient par rapport au traitement conscient des informations par le cerveau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pic>
        <p:nvPicPr>
          <p:cNvPr id="145" name="Google Shape;145;p27" descr="A screenshot of a web page&#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461088" y="1194125"/>
            <a:ext cx="6221825" cy="28322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4116</Words>
  <Application>Microsoft Office PowerPoint</Application>
  <PresentationFormat>Bildschirmpräsentation (16:9)</PresentationFormat>
  <Paragraphs>180</Paragraphs>
  <Slides>43</Slides>
  <Notes>43</Notes>
  <HiddenSlides>0</HiddenSlides>
  <MMClips>4</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43</vt:i4>
      </vt:variant>
    </vt:vector>
  </HeadingPairs>
  <TitlesOfParts>
    <vt:vector size="53" baseType="lpstr">
      <vt:lpstr>Euclid Flex Medium</vt:lpstr>
      <vt:lpstr>Inter</vt:lpstr>
      <vt:lpstr>Segoe UI</vt:lpstr>
      <vt:lpstr>Calibri</vt:lpstr>
      <vt:lpstr>Open Sans</vt:lpstr>
      <vt:lpstr>Inter SemiBold</vt:lpstr>
      <vt:lpstr>Euclid Flex SemiBold</vt:lpstr>
      <vt:lpstr>Open Sans SemiBold</vt:lpstr>
      <vt:lpstr>Arial</vt:lpstr>
      <vt:lpstr>Simple Light</vt:lpstr>
      <vt:lpstr>WorldSkills France ​ mission future</vt:lpstr>
      <vt:lpstr>Les compétitions des métiers &amp; ​ l'approche des forces </vt:lpstr>
      <vt:lpstr>PowerPoint-Präsentation</vt:lpstr>
      <vt:lpstr> Le fonctionnement du système de compétition WorldSkills</vt:lpstr>
      <vt:lpstr>Comment apprendre des Champions WorldSkills France ? ​</vt:lpstr>
      <vt:lpstr>Comment les forces sont-elles définies dans le cadre de ​ WorldSkills France mission future ? ​</vt:lpstr>
      <vt:lpstr>PowerPoint-Präsentation</vt:lpstr>
      <vt:lpstr>Quel est le pourcentage de traitement inconscient par rapport au traitement conscient des informations par le cerveau ?​</vt:lpstr>
      <vt:lpstr>PowerPoint-Präsentation</vt:lpstr>
      <vt:lpstr>PowerPoint-Präsentation</vt:lpstr>
      <vt:lpstr>PowerPoint-Präsentation</vt:lpstr>
      <vt:lpstr>Restez debout sur vos chaises ! ​</vt:lpstr>
      <vt:lpstr>PowerPoint-Präsentation</vt:lpstr>
      <vt:lpstr>PowerPoint-Präsentation</vt:lpstr>
      <vt:lpstr>Les préférences de perception et de prise de décision peuvent conduire à des opinions et des points de vue différents - sans que l'autre personne soit ignorante, idiote ou malveillante !​</vt:lpstr>
      <vt:lpstr>PowerPoint-Präsentation</vt:lpstr>
      <vt:lpstr>PowerPoint-Präsentation</vt:lpstr>
      <vt:lpstr>Mon profil mission future</vt:lpstr>
      <vt:lpstr>PowerPoint-Präsentation</vt:lpstr>
      <vt:lpstr>Choisis, puis recommande une vidéo de Champion qui t’a laissé une impression particulièrement positive ou qui est très inspirante.  </vt:lpstr>
      <vt:lpstr>PowerPoint-Präsentation</vt:lpstr>
      <vt:lpstr>Aptitude </vt:lpstr>
      <vt:lpstr>Les rôles professionnels chez mission future</vt:lpstr>
      <vt:lpstr>Idéalement le bloc 1 de mission future s’achève ici ! </vt:lpstr>
      <vt:lpstr>Préparation de la visite</vt:lpstr>
      <vt:lpstr>PowerPoint-Präsentation</vt:lpstr>
      <vt:lpstr>Compléter la page Internet de notre classe !</vt:lpstr>
      <vt:lpstr>Aptitude </vt:lpstr>
      <vt:lpstr>Les rôles professionnels chez mission future</vt:lpstr>
      <vt:lpstr>Liste des métiers en compétition​</vt:lpstr>
      <vt:lpstr>PowerPoint-Präsentation</vt:lpstr>
      <vt:lpstr>Sélectionnez les cinq métiers qui vous intéressent sur votre page Internet !</vt:lpstr>
      <vt:lpstr>Téléchargez votre fiche portrait et votre feuille de route personnelle ! </vt:lpstr>
      <vt:lpstr>Aptitude ​</vt:lpstr>
      <vt:lpstr>PowerPoint-Präsentation</vt:lpstr>
      <vt:lpstr>PowerPoint-Präsentation</vt:lpstr>
      <vt:lpstr>Tâche sur site 1 - Découverte des compétiteurs et de leur métier </vt:lpstr>
      <vt:lpstr>Tâche sur site 2 - Qualités de compétiteurs </vt:lpstr>
      <vt:lpstr>PowerPoint-Präsentation</vt:lpstr>
      <vt:lpstr>PowerPoint-Präsentation</vt:lpstr>
      <vt:lpstr>PowerPoint-Präsentation</vt:lpstr>
      <vt:lpstr>Les aptitudes qui nous tiennent à cœur</vt:lpstr>
      <vt:lpstr>WorldSkills France ​ mission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WorldSkills France ​ mission future</dc:title>
  <cp:lastModifiedBy>Fabio Tomar</cp:lastModifiedBy>
  <cp:revision>8</cp:revision>
  <dcterms:modified xsi:type="dcterms:W3CDTF">2024-03-21T12:46:36Z</dcterms:modified>
</cp:coreProperties>
</file>